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2"/>
  </p:normalViewPr>
  <p:slideViewPr>
    <p:cSldViewPr snapToGrid="0" showGuides="1">
      <p:cViewPr varScale="1">
        <p:scale>
          <a:sx n="114" d="100"/>
          <a:sy n="114" d="100"/>
        </p:scale>
        <p:origin x="1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856EBA8-58F2-6848-BD2A-12A4B41C00B3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r>
              <a:rPr lang="ar-SA"/>
              <a:t>حرر أنماط نص الشكل الرئيسي
المستوى الثاني
المستوى الثالث
المستوى الرابع
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41C441A-450C-E04E-A952-D1A995A3154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3971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C441A-450C-E04E-A952-D1A995A3154E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3039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C441A-450C-E04E-A952-D1A995A3154E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9203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C441A-450C-E04E-A952-D1A995A3154E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286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C441A-450C-E04E-A952-D1A995A3154E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030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B75A8B2-B870-F3EF-9A2F-7A5332495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101F2AA6-1526-7FAB-6E0C-B72FEF73D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C408E18-D5A2-3040-EC5C-D0F3C21B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DE95C5E-D686-6686-F614-233D82DE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33B9BEE-8625-0D3A-241A-A2427018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7444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E5B7073-9517-625E-F90D-1FC1B5E5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CBE92D57-6AB7-BBDD-4710-D23782921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F0465AA-2346-6BD1-35CB-D7211204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6EF34CD-6973-EFA2-C2A3-82B49B34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9439FB1-2815-D748-4AE5-00FCF2DF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3890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12967D3D-4EC9-F956-EF8E-20D7D712E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BC0F9C0C-2B70-1D51-6C7F-AA6502E42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4F426EE-BAEF-AC03-92B8-1A81930C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4444A62-CEDA-C4E9-BA2B-FCA63590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6496E36-1095-CCE6-A046-B13DA260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242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40BBFF9-85F4-05B5-8620-125E8FAA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6892100-736E-3D03-37F3-16B2A39F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B2462EA-389E-B559-72CE-045C69E9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101B508-BCF9-AC67-3E5B-0D79DFFF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4F48A63-CCDC-A7F2-02B2-96BE74E3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3363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AF97198-CBC7-AB80-4188-1DF8A04E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3F803F2E-0B82-AF83-B413-4883F0AFA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4816D47-5A07-D38D-63DD-5E07A95C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875B5D8-F0C3-07CC-C96F-11C1041A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616245C-D8F2-56F5-C559-9C76DC79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6512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B97E39D-C611-A97D-76EE-0DF673F96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B3CF68B-293F-96EE-F272-720B9D5A3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45112BED-A0D9-D035-5FC2-7F492AFC3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5B6B0EB2-2DA4-3CEC-A5A8-C044204C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18EF8975-B8FC-C899-1406-F3E842B3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247054EE-F442-BD62-EFCE-57EF7F43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778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D75F963-4B11-D1EC-7506-12DB28AA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EDDEEC0-2DAB-F265-A36F-A15CC26A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E9EDF281-E207-ECB3-EF92-9E84C31C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22A8221A-9364-B86B-15DC-EA573A8ED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8B7C0489-4B36-06CC-C1A0-7C9CCA348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EB83795E-9268-BA55-E784-465BEFD8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31247CCC-E419-285E-B348-48EDC685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25291823-31A3-DAC4-F842-3747F6A2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509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15001BC-6ABA-71DD-C740-7176A522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B366D43D-1C44-41CD-7823-AC0EB748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641439FC-871D-0218-2AA3-79D5DD05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2BB332DC-368D-33D1-AA21-8D6E7E70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6362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E1F809BA-4075-4A39-A6CA-4F84349F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15011EB9-FB38-18D3-2F90-3ABDDC4D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A7DE395-9B7D-1100-9817-F7CA93D6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6209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2CF45E7-AF11-EEC1-A720-1091362F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8DC0A7D-F9EE-7EF4-EDED-AA8897FA7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19979998-73A6-9318-D4FB-4AF2898AC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08A8BE41-FD96-A314-E7E5-F69A6AE4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497B1A3-E222-762B-0B8F-FF85CF6E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B0C30C5-BB5E-F57C-B15C-8CAF5936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2781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276221D-5042-70C8-785B-7B160B32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1585F0F0-9CCB-85B2-15A7-996C49EF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DB39AC3-54C1-3E30-95A3-96B1C102A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A7F7FC5-887A-54D4-AC5B-C42C1012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313D93C-5DB4-C7DC-FD42-7262661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657CCE8D-6691-F2B2-66A6-A77ECDC3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096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1678CB34-F9F0-895A-E170-CA767A34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F6482B54-D596-3DAC-973F-B26F3E433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B03C763-5AC2-C80C-43DE-47BFAB1EF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27F7D-CA72-400F-AA7D-4096DCFC2978}" type="datetimeFigureOut">
              <a:rPr lang="ar-SA" smtClean="0"/>
              <a:t>15 شوال، 1446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EDCAF7F-0DB1-18E1-31AD-1EA26A77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BF68E52-1AAC-9D6E-4841-EC921495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B8B0A-8561-4B82-BA0D-71AB02CC7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517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microsoft.com/office/2017/06/relationships/model3d" Target="../media/model3d1.glb"/><Relationship Id="rId7" Type="http://schemas.openxmlformats.org/officeDocument/2006/relationships/image" Target="../media/image2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.jpeg"/><Relationship Id="rId3" Type="http://schemas.openxmlformats.org/officeDocument/2006/relationships/image" Target="../media/image22.png"/><Relationship Id="rId7" Type="http://schemas.openxmlformats.org/officeDocument/2006/relationships/image" Target="../media/image2.jpe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microsoft.com/office/2017/06/relationships/model3d" Target="../media/model3d1.glb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7.gif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.jpeg"/><Relationship Id="rId3" Type="http://schemas.openxmlformats.org/officeDocument/2006/relationships/image" Target="../media/image22.png"/><Relationship Id="rId21" Type="http://schemas.openxmlformats.org/officeDocument/2006/relationships/image" Target="../media/image29.png"/><Relationship Id="rId7" Type="http://schemas.openxmlformats.org/officeDocument/2006/relationships/image" Target="../media/image2.jpe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microsoft.com/office/2017/06/relationships/model3d" Target="../media/model3d1.glb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microsoft.com/office/2017/06/relationships/model3d" Target="../media/model3d1.glb"/><Relationship Id="rId21" Type="http://schemas.microsoft.com/office/2007/relationships/hdphoto" Target="../media/hdphoto3.wdp"/><Relationship Id="rId7" Type="http://schemas.openxmlformats.org/officeDocument/2006/relationships/image" Target="../media/image2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.jpeg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.jpe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microsoft.com/office/2017/06/relationships/model3d" Target="../media/model3d1.glb"/><Relationship Id="rId16" Type="http://schemas.openxmlformats.org/officeDocument/2006/relationships/image" Target="../media/image16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5" Type="http://schemas.openxmlformats.org/officeDocument/2006/relationships/image" Target="../media/image15.svg"/><Relationship Id="rId23" Type="http://schemas.openxmlformats.org/officeDocument/2006/relationships/image" Target="../media/image32.gif"/><Relationship Id="rId10" Type="http://schemas.openxmlformats.org/officeDocument/2006/relationships/image" Target="../media/image10.png"/><Relationship Id="rId19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28.png"/><Relationship Id="rId3" Type="http://schemas.openxmlformats.org/officeDocument/2006/relationships/image" Target="../media/image22.png"/><Relationship Id="rId21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6.jpeg"/><Relationship Id="rId2" Type="http://schemas.microsoft.com/office/2017/06/relationships/model3d" Target="../media/model3d1.glb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23" Type="http://schemas.openxmlformats.org/officeDocument/2006/relationships/image" Target="../media/image2.jpeg"/><Relationship Id="rId10" Type="http://schemas.openxmlformats.org/officeDocument/2006/relationships/image" Target="../media/image11.svg"/><Relationship Id="rId19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microsoft.com/office/2017/06/relationships/model3d" Target="../media/model3d1.glb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jpe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9.png"/><Relationship Id="rId2" Type="http://schemas.openxmlformats.org/officeDocument/2006/relationships/image" Target="../media/image18.gif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.jpeg"/><Relationship Id="rId3" Type="http://schemas.openxmlformats.org/officeDocument/2006/relationships/image" Target="../media/image22.png"/><Relationship Id="rId7" Type="http://schemas.openxmlformats.org/officeDocument/2006/relationships/image" Target="../media/image2.jpe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microsoft.com/office/2017/06/relationships/model3d" Target="../media/model3d1.glb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1160B3C7-BD60-44A3-4CB0-4BB56843C4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961618"/>
                  </p:ext>
                </p:extLst>
              </p:nvPr>
            </p:nvGraphicFramePr>
            <p:xfrm>
              <a:off x="-1896334" y="4552950"/>
              <a:ext cx="1078850" cy="11002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8850" cy="1100214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76685" ay="-1241274" az="106138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98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1160B3C7-BD60-44A3-4CB0-4BB56843C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96334" y="4552950"/>
                <a:ext cx="1078850" cy="110021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عنوان 1">
            <a:extLst>
              <a:ext uri="{FF2B5EF4-FFF2-40B4-BE49-F238E27FC236}">
                <a16:creationId xmlns:a16="http://schemas.microsoft.com/office/drawing/2014/main" id="{4B1F8D67-A0A0-105E-AFF4-5C15600DE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-3092450"/>
            <a:ext cx="10474034" cy="2387600"/>
          </a:xfrm>
        </p:spPr>
        <p:txBody>
          <a:bodyPr>
            <a:normAutofit/>
          </a:bodyPr>
          <a:lstStyle/>
          <a:p>
            <a:pPr algn="ctr"/>
            <a:br>
              <a:rPr lang="en" sz="4800" b="1" dirty="0">
                <a:solidFill>
                  <a:srgbClr val="3CE2FC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</a:br>
            <a:r>
              <a:rPr lang="en" sz="4800" b="1" dirty="0">
                <a:solidFill>
                  <a:srgbClr val="3CE2FC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  <a:t>NLP </a:t>
            </a:r>
            <a:r>
              <a:rPr lang="en-US" sz="4800" b="1" dirty="0">
                <a:solidFill>
                  <a:srgbClr val="3CE2FC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  <a:t>Processing in </a:t>
            </a:r>
            <a:r>
              <a:rPr lang="en" sz="4800" b="1" dirty="0">
                <a:solidFill>
                  <a:srgbClr val="3CE2FC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  <a:t>Customers Reviews | project</a:t>
            </a:r>
          </a:p>
        </p:txBody>
      </p:sp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B39AB555-A555-520D-71D1-2B99DC4B5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3395" y="7401070"/>
            <a:ext cx="8445209" cy="1634980"/>
          </a:xfrm>
        </p:spPr>
        <p:txBody>
          <a:bodyPr>
            <a:norm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3CE2FC"/>
                </a:solidFill>
                <a:latin typeface="Bodoni MT Black" panose="02070A03080606020203" pitchFamily="18" charset="0"/>
              </a:rPr>
              <a:t>GROUP Members : </a:t>
            </a:r>
          </a:p>
          <a:p>
            <a: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</a:pPr>
            <a:r>
              <a:rPr lang="en-US" sz="2800" b="1" dirty="0" err="1">
                <a:solidFill>
                  <a:srgbClr val="3CE2FC"/>
                </a:solidFill>
                <a:latin typeface="Bodoni MT Black" panose="02070A03080606020203" pitchFamily="18" charset="0"/>
              </a:rPr>
              <a:t>Arwa</a:t>
            </a:r>
            <a:r>
              <a:rPr lang="en-US" sz="2800" b="1" dirty="0">
                <a:solidFill>
                  <a:srgbClr val="3CE2FC"/>
                </a:solidFill>
                <a:latin typeface="Bodoni MT Black" panose="02070A03080606020203" pitchFamily="18" charset="0"/>
              </a:rPr>
              <a:t>  , Malak , </a:t>
            </a:r>
            <a:r>
              <a:rPr lang="en-US" sz="2800" b="1" dirty="0" err="1">
                <a:solidFill>
                  <a:srgbClr val="3CE2FC"/>
                </a:solidFill>
                <a:latin typeface="Bodoni MT Black" panose="02070A03080606020203" pitchFamily="18" charset="0"/>
              </a:rPr>
              <a:t>sarah</a:t>
            </a:r>
            <a:r>
              <a:rPr lang="en-US" sz="2800" b="1" dirty="0">
                <a:solidFill>
                  <a:srgbClr val="3CE2FC"/>
                </a:solidFill>
                <a:latin typeface="Bodoni MT Black" panose="02070A03080606020203" pitchFamily="18" charset="0"/>
              </a:rPr>
              <a:t> </a:t>
            </a:r>
            <a:endParaRPr lang="ar-SA" sz="2800" b="1" dirty="0">
              <a:solidFill>
                <a:srgbClr val="3CE2FC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2" name="صورة 1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E0A53595-0657-B406-1359-96DD6EA9B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62" y="4161299"/>
            <a:ext cx="2264202" cy="226420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064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30604-6CFB-383D-DC7C-FBBF3750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62672154-FC19-D482-96D2-47CA1065A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62672154-FC19-D482-96D2-47CA1065A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0CB54E6-8200-859C-5BDB-4A2A0097F9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0CB54E6-8200-859C-5BDB-4A2A0097F9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5043C374-65FF-09E5-1DD0-F0D3DAFE7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211FBFE1-CBE6-99F4-94C5-501F02475C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6E48E213-E176-8C18-64FD-1C69DFCC0F28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57DEA63E-F0AC-6F7C-4C46-0C19BF5466E7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1BDAB3BC-C6C6-ED74-1A90-76E883A62F6A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0E26FEBE-714E-F66A-BC64-C80D444AA995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881B4C11-CC2A-36D0-4323-468153A44F59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AA3C5F93-986F-466B-1BAB-44E158509BA3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329BD51D-30CD-A6E1-D1AA-2BDE0D1C7A94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155D0039-E40B-8818-A2C6-A430C8D465C1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0FA52C75-55CE-789A-BC8B-EFAEFBEB05A0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B16EC377-BB64-8F39-B365-6A3E483DA813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8826F4A5-D68C-BF15-998A-D96BD3AD2393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3A88E4C9-BD04-97B5-D337-9FD78D054F2B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47FA7314-5048-B6AB-4C4F-655EAAB6128A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E9D908C6-36F5-E925-EC7D-FE383429AAA5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795F6226-5BAE-132E-0ECF-15DB1EC63D49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4B32C983-C724-0FE8-7C6E-E5C9A3485E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1D73F9D1-179E-864C-DC6B-41C3213597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1791096E-064E-82FD-DC5B-C9D6BB804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D88DF0EF-D4CC-E72E-EBEA-71A812F20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4CEF4CAB-6639-1354-9D89-B840C6B31D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B87DB9B6-BCE9-24E4-94D2-AC1332E48F5A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1E28163B-0C3F-7DB8-F371-157D6DA7A5F1}"/>
              </a:ext>
            </a:extLst>
          </p:cNvPr>
          <p:cNvSpPr/>
          <p:nvPr/>
        </p:nvSpPr>
        <p:spPr>
          <a:xfrm>
            <a:off x="2895290" y="1089095"/>
            <a:ext cx="6686550" cy="5294536"/>
          </a:xfrm>
          <a:prstGeom prst="roundRect">
            <a:avLst>
              <a:gd name="adj" fmla="val 3855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A0124EA-1062-F7FC-C109-2304CCF7E3EC}"/>
              </a:ext>
            </a:extLst>
          </p:cNvPr>
          <p:cNvSpPr txBox="1"/>
          <p:nvPr/>
        </p:nvSpPr>
        <p:spPr>
          <a:xfrm>
            <a:off x="3256500" y="1408317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Product Clustering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0E73C42D-8E79-8902-8411-58D22E3C23B3}"/>
              </a:ext>
            </a:extLst>
          </p:cNvPr>
          <p:cNvSpPr txBox="1"/>
          <p:nvPr/>
        </p:nvSpPr>
        <p:spPr>
          <a:xfrm>
            <a:off x="3256500" y="2375365"/>
            <a:ext cx="5865643" cy="3293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</a:rPr>
              <a:t>• Feature extraction using TF-IDF &amp; Sentence-BERT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K-Means clustering with k = 5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Categories matched business product types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Validated using silhouette score &amp; manual labeling</a:t>
            </a:r>
          </a:p>
          <a:p>
            <a:br>
              <a:rPr lang="en" dirty="0"/>
            </a:br>
            <a:endParaRPr lang="en" dirty="0"/>
          </a:p>
          <a:p>
            <a:pPr algn="ctr"/>
            <a:endParaRPr lang="ar-SA" sz="2800" b="1" dirty="0">
              <a:solidFill>
                <a:schemeClr val="bg1"/>
              </a:solidFill>
            </a:endParaRPr>
          </a:p>
        </p:txBody>
      </p:sp>
      <p:pic>
        <p:nvPicPr>
          <p:cNvPr id="13" name="صورة 12" descr="صورة تحتوي على الرسومات, لقطة شاشة, الخط, التلون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CA1BE983-7F5A-C075-3C76-B5AAF7C23F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71" y="4712915"/>
            <a:ext cx="2487003" cy="2052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132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532E4-9F84-369D-4338-8BBB9AF5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310F374-DC37-48ED-7ED8-C1037C98F9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310F374-DC37-48ED-7ED8-C1037C98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D18A45EA-4D89-5AEA-7C1A-7F04808BA3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D18A45EA-4D89-5AEA-7C1A-7F04808BA3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36EA26D3-181B-01F7-7C48-74A225AFA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6D0C4E01-92A8-A1ED-785F-240DF1A2F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F64F912D-6F9B-1502-9DF0-66D684113392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317FE7BB-82C4-812D-EC19-17E97BE1DD58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9D4F47D9-8EDA-AC94-7D0D-73D55A317FA5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F36B49CB-7400-2E7A-5721-397A13BFCF3F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2FB1EF08-8C39-9204-FA68-5E2797FB1A3B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F0262C1E-4E91-4AEF-E5A7-66B084199CA7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1A055496-0F86-B4E7-CA3B-1940267E2687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E7283995-3B73-AE4F-29D4-37FFDA85671F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1D160DE7-F086-2AB0-1344-7F995BF9E49D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C241A02B-464E-D21D-3E65-B1E160AF77CA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87E4A466-3C33-D679-D781-E8D0537357AB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EA36C06D-438E-FA78-C80F-CE629BB40B00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7EEBD2B2-8BA8-BC8A-E729-F99E308A6EA0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D484519F-5A0C-12F1-DE40-12F568DBE6E9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BC57D6DE-D6D4-6B04-F67B-0D720F689250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31CDD78D-8A46-9EAD-D22A-14EF650B8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7354716B-4676-1509-CF13-F0787312E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61CF0358-43CE-7A33-1842-1BC8A83E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8EC30E4D-582C-8603-EF27-9E908F1CF9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DA9CE735-266B-4E80-812E-E29F15052D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73590430-E65E-BE00-713E-CCB2C59FCCC4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7A34EA28-5F3C-7AFA-D9BF-7E3A093E79E9}"/>
              </a:ext>
            </a:extLst>
          </p:cNvPr>
          <p:cNvSpPr/>
          <p:nvPr/>
        </p:nvSpPr>
        <p:spPr>
          <a:xfrm>
            <a:off x="2895290" y="696511"/>
            <a:ext cx="6686550" cy="5687120"/>
          </a:xfrm>
          <a:prstGeom prst="roundRect">
            <a:avLst>
              <a:gd name="adj" fmla="val 725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78C6BD-D36B-27EF-1CCA-DB197EEEDDF4}"/>
              </a:ext>
            </a:extLst>
          </p:cNvPr>
          <p:cNvSpPr txBox="1"/>
          <p:nvPr/>
        </p:nvSpPr>
        <p:spPr>
          <a:xfrm>
            <a:off x="3236416" y="931999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Review Summarization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D89C3F6-B072-6DBA-7DD0-BB03290ADF7F}"/>
              </a:ext>
            </a:extLst>
          </p:cNvPr>
          <p:cNvSpPr txBox="1"/>
          <p:nvPr/>
        </p:nvSpPr>
        <p:spPr>
          <a:xfrm>
            <a:off x="3257912" y="1716254"/>
            <a:ext cx="5865643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</a:rPr>
              <a:t>• Used </a:t>
            </a:r>
            <a:r>
              <a:rPr lang="en" sz="2400" b="1" dirty="0">
                <a:solidFill>
                  <a:schemeClr val="bg1"/>
                </a:solidFill>
              </a:rPr>
              <a:t>Flan-T5-Base</a:t>
            </a:r>
            <a:r>
              <a:rPr lang="en" sz="2400" dirty="0">
                <a:solidFill>
                  <a:schemeClr val="bg1"/>
                </a:solidFill>
              </a:rPr>
              <a:t> model for generating summaries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Highlighted pros and cons per product cluster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Helped reduce manual review effort by ~70%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Example: Tablets praised for battery life, criticized for screen quality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15" name="صورة 14" descr="صورة تحتوي على نجم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1A035B48-856D-304B-2FBB-A43E92776C64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9F8EE"/>
              </a:clrFrom>
              <a:clrTo>
                <a:srgbClr val="F9F8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96" y="4760375"/>
            <a:ext cx="4286250" cy="3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7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47D89-08BE-590B-D8E4-1965D71D8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7199ECC6-E9E4-12EA-AE0D-4128B11FCD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7199ECC6-E9E4-12EA-AE0D-4128B11FC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52CA4653-69FD-8F14-3224-9F10FC64B1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52CA4653-69FD-8F14-3224-9F10FC64B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3EA5D73F-09CB-F7A9-0A1D-CD066EB4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AC8B0FF2-D847-33D3-924D-F19AEF565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460ACBC3-003A-23CB-3A15-254B1E98DE40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2207D21D-7C4F-8B29-55A0-CE0609E027D8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B072C34A-26B0-08BD-7A0E-22E889816497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8BC396A4-B9E2-51C4-DE6D-BE35E794A5A4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C69D4F49-45D2-F49C-5BE9-661D21B890C7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55D07317-6EAC-A3C5-81DA-F780ECE89E97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CFB4A820-15DD-3FC9-E3DC-42361864E2AA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40C15388-5466-F079-4A55-853948B11FED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04DD2D3D-BF62-5DB0-DFE2-D134BF9291B9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BF830FE9-8801-5198-9576-F1F9739DF833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32F26802-E730-0E76-D0D4-F63DBDE74A82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7200DE8A-5567-D99B-BFDE-FAA18B7B18D1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3EDEA0CA-9D54-0CA8-503A-39C1556843CD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146AAFDD-5797-2C84-010F-F905E3DD9731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DC4CDEBC-A8AD-91DA-2F5F-99EB048D5472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0D8B7D50-99E0-7845-2652-D64C50C06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11F36FD5-41A0-AFA4-81FC-4A57A769E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9EEB6E52-3AF3-1A5C-DE4A-194DA030E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545C3C50-93FF-237E-6604-B65868AD91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77429CBF-B71C-14A3-1109-ABF95EBEBD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184BF5CB-2783-B5E7-4ECF-495B0DE21E4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934BFEFC-E826-31EE-531E-00F5227A2F7A}"/>
              </a:ext>
            </a:extLst>
          </p:cNvPr>
          <p:cNvSpPr/>
          <p:nvPr/>
        </p:nvSpPr>
        <p:spPr>
          <a:xfrm>
            <a:off x="3340016" y="326791"/>
            <a:ext cx="6686550" cy="5687120"/>
          </a:xfrm>
          <a:prstGeom prst="roundRect">
            <a:avLst>
              <a:gd name="adj" fmla="val 725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45BFA32B-4F50-BB90-EDDC-82F50036BC68}"/>
              </a:ext>
            </a:extLst>
          </p:cNvPr>
          <p:cNvSpPr txBox="1"/>
          <p:nvPr/>
        </p:nvSpPr>
        <p:spPr>
          <a:xfrm>
            <a:off x="3768550" y="1030626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Results &amp; Evaluation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931FBAE-F2CD-7EF1-07BD-997450BB1AED}"/>
              </a:ext>
            </a:extLst>
          </p:cNvPr>
          <p:cNvSpPr txBox="1"/>
          <p:nvPr/>
        </p:nvSpPr>
        <p:spPr>
          <a:xfrm>
            <a:off x="3808717" y="1834702"/>
            <a:ext cx="5865643" cy="23698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</a:rPr>
              <a:t>• Accuracy: </a:t>
            </a:r>
            <a:r>
              <a:rPr lang="en" sz="2400" b="1" dirty="0">
                <a:solidFill>
                  <a:schemeClr val="bg1"/>
                </a:solidFill>
              </a:rPr>
              <a:t>87%</a:t>
            </a:r>
            <a:r>
              <a:rPr lang="en" sz="2400" dirty="0">
                <a:solidFill>
                  <a:schemeClr val="bg1"/>
                </a:solidFill>
              </a:rPr>
              <a:t>, F1-score: </a:t>
            </a:r>
            <a:r>
              <a:rPr lang="en" sz="2400" b="1" dirty="0">
                <a:solidFill>
                  <a:schemeClr val="bg1"/>
                </a:solidFill>
              </a:rPr>
              <a:t>0.89</a:t>
            </a:r>
            <a:endParaRPr lang="en" sz="2400" dirty="0">
              <a:solidFill>
                <a:schemeClr val="bg1"/>
              </a:solidFill>
            </a:endParaRP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Clear sentiment classification across classes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Meaningful summaries for each product cluster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Simple and interactive </a:t>
            </a:r>
            <a:r>
              <a:rPr lang="en" sz="2400" dirty="0" err="1">
                <a:solidFill>
                  <a:schemeClr val="bg1"/>
                </a:solidFill>
              </a:rPr>
              <a:t>Gradio</a:t>
            </a:r>
            <a:r>
              <a:rPr lang="en" sz="2400" dirty="0">
                <a:solidFill>
                  <a:schemeClr val="bg1"/>
                </a:solidFill>
              </a:rPr>
              <a:t> interface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10" name="صورة 9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8A001DDB-6842-AC12-A559-4FEDE55CDB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6275302"/>
            <a:ext cx="3826874" cy="3826874"/>
          </a:xfrm>
          <a:prstGeom prst="rect">
            <a:avLst/>
          </a:prstGeom>
        </p:spPr>
      </p:pic>
      <p:pic>
        <p:nvPicPr>
          <p:cNvPr id="11" name="صورة 10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1EE59BB3-0A4A-98B0-971E-1BD447E62F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9442">
            <a:off x="-4704355" y="-1421215"/>
            <a:ext cx="4397613" cy="4397613"/>
          </a:xfrm>
          <a:prstGeom prst="rect">
            <a:avLst/>
          </a:prstGeom>
        </p:spPr>
      </p:pic>
      <p:pic>
        <p:nvPicPr>
          <p:cNvPr id="13" name="صورة 12" descr="صورة تحتوي على جسم كروى, خريطة, كره الأرض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8627C66A-64A5-8D56-F2B9-B8056367D4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909" b="95455" l="9483" r="91667">
                        <a14:foregroundMark x1="44828" y1="90364" x2="44828" y2="90364"/>
                        <a14:foregroundMark x1="37931" y1="95818" x2="37931" y2="95818"/>
                        <a14:foregroundMark x1="91954" y1="60545" x2="91954" y2="60545"/>
                        <a14:foregroundMark x1="36207" y1="8182" x2="36207" y2="8182"/>
                        <a14:foregroundMark x1="35057" y1="4909" x2="35057" y2="4909"/>
                        <a14:foregroundMark x1="34483" y1="6000" x2="34483" y2="6000"/>
                        <a14:foregroundMark x1="25287" y1="93273" x2="25287" y2="93273"/>
                        <a14:foregroundMark x1="19540" y1="74727" x2="19540" y2="74727"/>
                        <a14:foregroundMark x1="19540" y1="67091" x2="19540" y2="67091"/>
                        <a14:foregroundMark x1="18391" y1="68909" x2="18391" y2="68909"/>
                        <a14:foregroundMark x1="32471" y1="5636" x2="32471" y2="5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662" y="4147292"/>
            <a:ext cx="1715139" cy="27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F278E-1960-48CA-71C4-13C425327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16E04FA7-E1A3-3FE0-4FDF-4D31E87667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16E04FA7-E1A3-3FE0-4FDF-4D31E8766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235A3EBD-732D-1AEA-03AA-EAD5AB4D48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235A3EBD-732D-1AEA-03AA-EAD5AB4D48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EC4D2F9A-6150-053A-D5C9-CA3EC2D69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F9A3036B-946B-7D1F-08BD-42F0A5F5C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5BEF6593-DC54-6909-3BE3-6C2FEB5317DC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3D323B63-04B1-85C3-29E7-5FA5167A86CC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B07B4035-10B3-3749-50EF-BB398DCFFE53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CD7B047E-9F8A-A9C2-840D-07488E739C21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BA8B36A9-B014-D6D2-5D69-49D095BA5828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572AFA72-228E-3ECF-4109-A9733382B5EE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F93926E8-E967-B3A2-1D73-A9DDD4EE9DF4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01883CA3-BC95-269A-60D3-21F131E30277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14D049B9-2CFB-E3E7-1E4C-57C33BC7930C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7995118C-4241-A078-74A5-2ABCE668F7D1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42857747-EBAC-BBA2-D612-E09502C42282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8F01C86F-EF45-6AA3-295F-C21121504B91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C7D195ED-F3AE-D30B-EEA0-67CC9992242F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D5B8087F-5052-6C81-D26A-4E0D155DF5BA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C0864587-DC07-63A0-91BA-D2BAF00F719C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2F7249F6-17CE-EEEB-E784-00D666A79D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E7C21B82-5BD1-C37A-253E-D629BCCA35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BD680C76-3EDE-9810-572C-658B9D205A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1E4FAD31-48CF-E5F0-04A4-294F8505C9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D6062804-DF2F-EE07-11D1-1354EFFAFB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F7BB5FA7-81BE-CE9D-7C72-8D75D2C6902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5B090690-BE41-521A-714A-1253E35CBA3A}"/>
              </a:ext>
            </a:extLst>
          </p:cNvPr>
          <p:cNvSpPr/>
          <p:nvPr/>
        </p:nvSpPr>
        <p:spPr>
          <a:xfrm>
            <a:off x="2580182" y="696511"/>
            <a:ext cx="7001658" cy="2514600"/>
          </a:xfrm>
          <a:prstGeom prst="roundRect">
            <a:avLst>
              <a:gd name="adj" fmla="val 725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65064D61-F244-FFCD-9475-AA4E64FE2640}"/>
              </a:ext>
            </a:extLst>
          </p:cNvPr>
          <p:cNvSpPr txBox="1"/>
          <p:nvPr/>
        </p:nvSpPr>
        <p:spPr>
          <a:xfrm>
            <a:off x="3532213" y="781464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Deployment.   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48F7106-C8B7-C335-5772-9E0A2EB90D6B}"/>
              </a:ext>
            </a:extLst>
          </p:cNvPr>
          <p:cNvSpPr txBox="1"/>
          <p:nvPr/>
        </p:nvSpPr>
        <p:spPr>
          <a:xfrm>
            <a:off x="3135813" y="1927341"/>
            <a:ext cx="5865643" cy="2185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</a:rPr>
              <a:t>• Interactive web app using </a:t>
            </a:r>
            <a:r>
              <a:rPr lang="en" sz="2400" b="1" dirty="0" err="1">
                <a:solidFill>
                  <a:schemeClr val="bg1"/>
                </a:solidFill>
              </a:rPr>
              <a:t>Gradio</a:t>
            </a:r>
            <a:endParaRPr lang="en" sz="2400" dirty="0">
              <a:solidFill>
                <a:schemeClr val="bg1"/>
              </a:solidFill>
            </a:endParaRP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Input review → instant sentiment, cluster &amp; summary</a:t>
            </a:r>
          </a:p>
          <a:p>
            <a:br>
              <a:rPr lang="en" dirty="0"/>
            </a:br>
            <a:endParaRPr lang="en" dirty="0"/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10" name="صورة 9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BF6376BF-00EF-0AD5-07BF-E7DB38CE88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6275302"/>
            <a:ext cx="3826874" cy="3826874"/>
          </a:xfrm>
          <a:prstGeom prst="rect">
            <a:avLst/>
          </a:prstGeom>
        </p:spPr>
      </p:pic>
      <p:pic>
        <p:nvPicPr>
          <p:cNvPr id="11" name="صورة 10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EAF5E1BF-15BF-8651-DD32-EDABA9B87E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9442">
            <a:off x="-4704355" y="-1421215"/>
            <a:ext cx="4397613" cy="4397613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9DB5E0C1-D47E-A948-A5CA-E0B3CAE04C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59" y="3378654"/>
            <a:ext cx="7389282" cy="3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5AD10-1641-73C4-7E06-A6871AE8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48FB330A-1E3E-798B-81E3-64B117F94D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48FB330A-1E3E-798B-81E3-64B117F94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290A6649-FCB0-47B5-17AE-E965AC8A0F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290A6649-FCB0-47B5-17AE-E965AC8A0F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1E64C208-C122-8E57-FE2B-4D2ED1BCF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93148118-CA84-D39A-47B7-2F68F4A05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6DAAB478-EBCB-8A88-50F7-E09D9BBFD1B7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0F02CEB4-CE92-DAC4-6E9D-8E3E91E6F5D0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625CF6CB-40E1-927C-9593-033402ACD9A2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1F4972BF-947D-4FEA-0587-904ADA92B7B4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EFFA0A91-A4BD-27FD-FB25-380D89F5B1A8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5232E192-981C-92CA-43A0-E7824A06E306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F0FB37D4-9837-4E42-4695-955AD0929218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AE8EEA51-1A0E-3B3C-D0F5-62A9A2270BA7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915B0A87-DD63-F750-9BDE-86F8BE8604D2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56ADAEC0-A50E-6E1F-E74E-3E872D236217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CD262CCF-BC10-21D2-7F46-B9A529FB137E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C3D70D7F-E9E2-4EE7-D0A4-4B5F3E3A9B77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D9950043-514C-AF9E-9D62-9636C55F2673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5869CE2E-2DF7-DF7C-B008-DDD8DBA341CD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3F3FF1CB-4758-695A-4E67-0B67EA7CF4E5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AC2770F3-4E28-DA72-B11F-9381F4121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6FC1E466-4EE3-AECE-D85D-B953376B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99D9E0CC-2481-69C0-0224-707FD572F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3532B626-55D6-CC8F-0F4C-389BF6ED1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A877C7E4-20D0-6DA9-6B58-35DDDBF6AF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29F51C23-4780-92A5-4FD2-85ACD920EAAA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4586F394-08FA-610B-1E64-9545FBBF9A91}"/>
              </a:ext>
            </a:extLst>
          </p:cNvPr>
          <p:cNvSpPr/>
          <p:nvPr/>
        </p:nvSpPr>
        <p:spPr>
          <a:xfrm>
            <a:off x="2895290" y="696511"/>
            <a:ext cx="6686550" cy="5687120"/>
          </a:xfrm>
          <a:prstGeom prst="roundRect">
            <a:avLst>
              <a:gd name="adj" fmla="val 3002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EAFA4367-D05F-7344-516C-90EBF37ECE89}"/>
              </a:ext>
            </a:extLst>
          </p:cNvPr>
          <p:cNvSpPr txBox="1"/>
          <p:nvPr/>
        </p:nvSpPr>
        <p:spPr>
          <a:xfrm>
            <a:off x="3285660" y="973219"/>
            <a:ext cx="590581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" sz="32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Challenges</a:t>
            </a:r>
            <a:r>
              <a:rPr lang="en" sz="3200" b="1" dirty="0">
                <a:solidFill>
                  <a:schemeClr val="bg1"/>
                </a:solidFill>
              </a:rPr>
              <a:t> &amp; </a:t>
            </a:r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Future Improvements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1222441B-443A-F574-66BE-22B6450557BD}"/>
              </a:ext>
            </a:extLst>
          </p:cNvPr>
          <p:cNvSpPr txBox="1"/>
          <p:nvPr/>
        </p:nvSpPr>
        <p:spPr>
          <a:xfrm>
            <a:off x="3309474" y="2101949"/>
            <a:ext cx="5865643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400" dirty="0">
                <a:solidFill>
                  <a:schemeClr val="bg1"/>
                </a:solidFill>
              </a:rPr>
              <a:t>• Difficulty in classifying </a:t>
            </a:r>
            <a:r>
              <a:rPr lang="en" sz="2400" b="1" dirty="0">
                <a:solidFill>
                  <a:schemeClr val="bg1"/>
                </a:solidFill>
              </a:rPr>
              <a:t>neutral sentiment</a:t>
            </a:r>
            <a:r>
              <a:rPr lang="en" sz="2400" dirty="0">
                <a:solidFill>
                  <a:schemeClr val="bg1"/>
                </a:solidFill>
              </a:rPr>
              <a:t> accurately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Limited dataset diversity affected some clusters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Plan to </a:t>
            </a:r>
            <a:r>
              <a:rPr lang="en" sz="2400" b="1" dirty="0">
                <a:solidFill>
                  <a:schemeClr val="bg1"/>
                </a:solidFill>
              </a:rPr>
              <a:t>fine-tune </a:t>
            </a:r>
            <a:r>
              <a:rPr lang="en" sz="2400" b="1" dirty="0" err="1">
                <a:solidFill>
                  <a:schemeClr val="bg1"/>
                </a:solidFill>
              </a:rPr>
              <a:t>RoBERTa</a:t>
            </a:r>
            <a:r>
              <a:rPr lang="en" sz="2400" b="1" dirty="0">
                <a:solidFill>
                  <a:schemeClr val="bg1"/>
                </a:solidFill>
              </a:rPr>
              <a:t> and Flan-T5</a:t>
            </a:r>
            <a:r>
              <a:rPr lang="en" sz="2400" dirty="0">
                <a:solidFill>
                  <a:schemeClr val="bg1"/>
                </a:solidFill>
              </a:rPr>
              <a:t> for better results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Expand dataset to improve coverage and model performance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10" name="صورة 9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FA5AC568-5164-C799-638D-D9F2A39E5A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6275302"/>
            <a:ext cx="3826874" cy="3826874"/>
          </a:xfrm>
          <a:prstGeom prst="rect">
            <a:avLst/>
          </a:prstGeom>
        </p:spPr>
      </p:pic>
      <p:pic>
        <p:nvPicPr>
          <p:cNvPr id="11" name="صورة 10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F3F059C5-5B69-43AD-CBE9-C6DF8FDA5B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9442">
            <a:off x="-4704355" y="-1421215"/>
            <a:ext cx="4397613" cy="4397613"/>
          </a:xfrm>
          <a:prstGeom prst="rect">
            <a:avLst/>
          </a:prstGeom>
        </p:spPr>
      </p:pic>
      <p:pic>
        <p:nvPicPr>
          <p:cNvPr id="12" name="صورة 11" descr="صورة تحتوي على إنسان آلي, رسوم متحركة, فن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2D36F4EB-0678-106D-634B-FAFE19DDD1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343" b="94692" l="4620" r="96332">
                        <a14:foregroundMark x1="76630" y1="18335" x2="76630" y2="18335"/>
                        <a14:foregroundMark x1="86005" y1="16888" x2="86005" y2="16888"/>
                        <a14:foregroundMark x1="92255" y1="23281" x2="92255" y2="23281"/>
                        <a14:foregroundMark x1="96603" y1="26659" x2="96603" y2="26659"/>
                        <a14:foregroundMark x1="73505" y1="8082" x2="73505" y2="8082"/>
                        <a14:foregroundMark x1="32201" y1="6634" x2="32201" y2="6634"/>
                        <a14:foregroundMark x1="11141" y1="4463" x2="11141" y2="4463"/>
                        <a14:foregroundMark x1="6250" y1="11701" x2="6250" y2="11701"/>
                        <a14:foregroundMark x1="4620" y1="75271" x2="4620" y2="75271"/>
                        <a14:foregroundMark x1="4891" y1="14113" x2="4891" y2="14113"/>
                        <a14:foregroundMark x1="33696" y1="94692" x2="33696" y2="94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54706" y="1709525"/>
            <a:ext cx="3903850" cy="4397135"/>
          </a:xfrm>
          <a:prstGeom prst="rect">
            <a:avLst/>
          </a:prstGeom>
        </p:spPr>
      </p:pic>
      <p:pic>
        <p:nvPicPr>
          <p:cNvPr id="14" name="صورة 13" descr="صورة تحتوي على رمز, الخط, الرسومات, التصميم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4D520EC3-5BE3-06A2-7E87-D0A54FC8CE5C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69" y="3893576"/>
            <a:ext cx="3952565" cy="29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9D6B2-4A17-8834-4682-89A61079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0AD4EAE9-7B21-7626-9020-DF54ED55F0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0AD4EAE9-7B21-7626-9020-DF54ED55F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1141D22-B4FD-D38E-06BE-7B3FD25210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1141D22-B4FD-D38E-06BE-7B3FD2521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86FDA6DB-BAFE-24EF-4BD8-7C3677187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CE2FA3B7-6BCC-7D8C-D7DB-CB395B1E4177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06FB27DC-5E0A-A91F-F10B-791B877888E0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54008C83-0194-8FE0-9047-7F96D7CF2999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CA049E6A-F7B3-5BB4-9CD8-42628C8E0C17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B131B030-BC4A-5A6F-5672-ED0446829CBE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1C4373D2-7A7E-1F95-646C-EE645E10CC88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5B3D4A99-31B1-1E7C-2382-4321C550AA65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9DE67750-B68A-B416-AA37-E7B0FE1F188F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256D599F-3B92-B49A-564A-BE023DAA4115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607332B8-0B81-5CEB-D6E4-C9449298C1F5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FECF5051-E7A6-408C-41F7-1B3934917D3B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F751451E-CAC4-00C7-16DC-3C1146859B6B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1299D310-85A0-75B2-252F-6D19420E3173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04E7A7EF-7D66-0CB0-245D-BD60EA4D99ED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6318983B-89BB-1179-A9F5-3DA7F901DE7C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FBE4D73E-415D-048E-7C6A-BF53111D0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D6D10475-40A6-636B-FC43-D7C5FE30B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0566D43B-7373-865C-C7F8-15F596E5F8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7128A274-9484-8D5A-FD3E-FAC00A58C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B6DF5D70-A276-820C-A85F-06B828E1C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0684E369-69BB-F494-7ADC-B79642AB3CDD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9A51DF32-9454-C3E6-4B84-B7ED31BD1C4B}"/>
              </a:ext>
            </a:extLst>
          </p:cNvPr>
          <p:cNvSpPr/>
          <p:nvPr/>
        </p:nvSpPr>
        <p:spPr>
          <a:xfrm>
            <a:off x="2895290" y="696511"/>
            <a:ext cx="6686550" cy="5687120"/>
          </a:xfrm>
          <a:prstGeom prst="roundRect">
            <a:avLst>
              <a:gd name="adj" fmla="val 3002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B3A079ED-FF20-9C57-3117-873E215BBA54}"/>
              </a:ext>
            </a:extLst>
          </p:cNvPr>
          <p:cNvSpPr txBox="1"/>
          <p:nvPr/>
        </p:nvSpPr>
        <p:spPr>
          <a:xfrm>
            <a:off x="3325827" y="1947843"/>
            <a:ext cx="590581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THANK YOU</a:t>
            </a:r>
            <a:endParaRPr lang="ar-SA" sz="5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AB79C39-AA59-57C2-F6DA-7FF2C218AA4E}"/>
              </a:ext>
            </a:extLst>
          </p:cNvPr>
          <p:cNvSpPr txBox="1"/>
          <p:nvPr/>
        </p:nvSpPr>
        <p:spPr>
          <a:xfrm>
            <a:off x="3325827" y="2881069"/>
            <a:ext cx="5865643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ar-SA" sz="4400" b="1" dirty="0">
              <a:solidFill>
                <a:schemeClr val="bg1"/>
              </a:solidFill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ANY QUESTION ?</a:t>
            </a:r>
            <a:endParaRPr lang="ar-SA" sz="4400" b="1" dirty="0">
              <a:solidFill>
                <a:schemeClr val="bg1"/>
              </a:solidFill>
            </a:endParaRPr>
          </a:p>
        </p:txBody>
      </p:sp>
      <p:pic>
        <p:nvPicPr>
          <p:cNvPr id="10" name="صورة 9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50A1BC55-9A6D-7561-DA5C-869A7AA6D3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6275302"/>
            <a:ext cx="3826874" cy="3826874"/>
          </a:xfrm>
          <a:prstGeom prst="rect">
            <a:avLst/>
          </a:prstGeom>
        </p:spPr>
      </p:pic>
      <p:pic>
        <p:nvPicPr>
          <p:cNvPr id="11" name="صورة 10" descr="صورة تحتوي على لقطة شاشة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BCDBBDA2-37BA-452A-0BBC-AC5F9AD811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6667" l="10000" r="95500">
                        <a14:foregroundMark x1="93667" y1="92000" x2="93667" y2="92000"/>
                        <a14:foregroundMark x1="95500" y1="96667" x2="95500" y2="96667"/>
                        <a14:foregroundMark x1="13000" y1="22500" x2="1300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9442">
            <a:off x="-4704355" y="-1421215"/>
            <a:ext cx="4397613" cy="4397613"/>
          </a:xfrm>
          <a:prstGeom prst="rect">
            <a:avLst/>
          </a:prstGeom>
        </p:spPr>
      </p:pic>
      <p:pic>
        <p:nvPicPr>
          <p:cNvPr id="12" name="صورة 11" descr="صورة تحتوي على إنسان آلي, رسوم متحركة, فن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4E519F38-B812-B95B-3CB2-B1F1585637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343" b="94692" l="4620" r="96332">
                        <a14:foregroundMark x1="76630" y1="18335" x2="76630" y2="18335"/>
                        <a14:foregroundMark x1="86005" y1="16888" x2="86005" y2="16888"/>
                        <a14:foregroundMark x1="92255" y1="23281" x2="92255" y2="23281"/>
                        <a14:foregroundMark x1="96603" y1="26659" x2="96603" y2="26659"/>
                        <a14:foregroundMark x1="73505" y1="8082" x2="73505" y2="8082"/>
                        <a14:foregroundMark x1="32201" y1="6634" x2="32201" y2="6634"/>
                        <a14:foregroundMark x1="11141" y1="4463" x2="11141" y2="4463"/>
                        <a14:foregroundMark x1="6250" y1="11701" x2="6250" y2="11701"/>
                        <a14:foregroundMark x1="4620" y1="75271" x2="4620" y2="75271"/>
                        <a14:foregroundMark x1="4891" y1="14113" x2="4891" y2="14113"/>
                        <a14:foregroundMark x1="33696" y1="94692" x2="33696" y2="94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54706" y="1709525"/>
            <a:ext cx="3903850" cy="4397135"/>
          </a:xfrm>
          <a:prstGeom prst="rect">
            <a:avLst/>
          </a:prstGeom>
        </p:spPr>
      </p:pic>
      <p:pic>
        <p:nvPicPr>
          <p:cNvPr id="14" name="صورة 13" descr="صورة تحتوي على رمز, الخط, الرسومات, التصميم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126D4E89-B6F3-8EE3-0C05-42452714EF6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692" y="3257386"/>
            <a:ext cx="3952565" cy="2964424"/>
          </a:xfrm>
          <a:prstGeom prst="rect">
            <a:avLst/>
          </a:prstGeom>
        </p:spPr>
      </p:pic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5C3BFF3D-C92B-F07B-F265-E1F19FDA16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5" y="4418006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144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7DF0D-1B9B-9E03-41C1-E46F29A9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1">
            <a:extLst>
              <a:ext uri="{FF2B5EF4-FFF2-40B4-BE49-F238E27FC236}">
                <a16:creationId xmlns:a16="http://schemas.microsoft.com/office/drawing/2014/main" id="{A2D10AB0-C26F-D518-D023-EA77C9188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1041400"/>
            <a:ext cx="10474034" cy="2387600"/>
          </a:xfrm>
        </p:spPr>
        <p:txBody>
          <a:bodyPr>
            <a:normAutofit/>
          </a:bodyPr>
          <a:lstStyle/>
          <a:p>
            <a:pPr algn="ctr"/>
            <a:br>
              <a:rPr lang="en" sz="4800" b="1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</a:br>
            <a:r>
              <a:rPr lang="en" sz="4800" b="1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NLP </a:t>
            </a:r>
            <a:r>
              <a:rPr lang="en-US" sz="4800" b="1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Processing in </a:t>
            </a:r>
            <a:r>
              <a:rPr lang="en" sz="4800" b="1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Customers Reviews | project</a:t>
            </a:r>
          </a:p>
        </p:txBody>
      </p:sp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C71559E1-45C8-3965-3833-361205A0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3394" y="4181620"/>
            <a:ext cx="8445209" cy="1634980"/>
          </a:xfrm>
        </p:spPr>
        <p:txBody>
          <a:bodyPr>
            <a:norm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GROUP Members : </a:t>
            </a:r>
          </a:p>
          <a:p>
            <a: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</a:pPr>
            <a:r>
              <a:rPr lang="en-US" sz="2800" b="1" dirty="0" err="1">
                <a:solidFill>
                  <a:schemeClr val="bg1"/>
                </a:solidFill>
                <a:latin typeface="Britannic Bold" panose="020B0903060703020204" pitchFamily="34" charset="0"/>
              </a:rPr>
              <a:t>Arwa</a:t>
            </a:r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  , Malak , </a:t>
            </a:r>
            <a:r>
              <a:rPr lang="en-US" sz="2800" b="1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sarah</a:t>
            </a:r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 </a:t>
            </a:r>
            <a:endParaRPr lang="ar-SA" sz="28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5" name="صورة 4" descr="صورة تحتوي على قصاصة فنية, رسم, توضيح, فن الخط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806B43B3-2460-E742-9E57-FE98F8256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2" b="97602" l="9904" r="89936">
                        <a14:foregroundMark x1="69489" y1="70504" x2="69489" y2="70504"/>
                        <a14:foregroundMark x1="67252" y1="97602" x2="67252" y2="97602"/>
                        <a14:foregroundMark x1="71885" y1="30935" x2="71885" y2="30935"/>
                        <a14:foregroundMark x1="59585" y1="31415" x2="59585" y2="31415"/>
                        <a14:foregroundMark x1="47604" y1="32854" x2="47604" y2="32854"/>
                        <a14:foregroundMark x1="36102" y1="32854" x2="36102" y2="32854"/>
                        <a14:foregroundMark x1="24121" y1="31655" x2="24121" y2="31655"/>
                        <a14:foregroundMark x1="23642" y1="26619" x2="23642" y2="26619"/>
                        <a14:foregroundMark x1="21246" y1="36451" x2="21246" y2="36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400786"/>
            <a:ext cx="6691165" cy="44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953D6-DAEF-1AD0-74DD-B00B9E05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1">
            <a:extLst>
              <a:ext uri="{FF2B5EF4-FFF2-40B4-BE49-F238E27FC236}">
                <a16:creationId xmlns:a16="http://schemas.microsoft.com/office/drawing/2014/main" id="{F98C6621-0F65-FEC0-0818-3A290EBDA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8351" y="911659"/>
            <a:ext cx="6715297" cy="882361"/>
          </a:xfrm>
        </p:spPr>
        <p:txBody>
          <a:bodyPr>
            <a:normAutofit/>
          </a:bodyPr>
          <a:lstStyle/>
          <a:p>
            <a:r>
              <a:rPr lang="en" sz="48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Problem Statement</a:t>
            </a:r>
            <a:endParaRPr lang="en" sz="4800" b="1" dirty="0">
              <a:solidFill>
                <a:schemeClr val="bg1"/>
              </a:solidFill>
              <a:latin typeface="Britannic Bold" panose="020B0903060703020204" pitchFamily="34" charset="0"/>
              <a:cs typeface="AkayaKanadaka" panose="02010502080401010103" pitchFamily="2" charset="0"/>
            </a:endParaRPr>
          </a:p>
        </p:txBody>
      </p:sp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0416656A-9732-F289-B46C-CDD797D4A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259" y="179402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bg1"/>
              </a:solidFill>
              <a:latin typeface="Britannic Bold" panose="020B0903060703020204" pitchFamily="34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bg1"/>
                </a:solidFill>
                <a:latin typeface="Britannic Bold" panose="020B0903060703020204" pitchFamily="34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bg1"/>
                </a:solidFill>
                <a:latin typeface="Britannic Bold" panose="020B0903060703020204" pitchFamily="34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bg1"/>
              </a:solidFill>
              <a:latin typeface="Britannic Bold" panose="020B0903060703020204" pitchFamily="34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bg1"/>
                </a:solidFill>
                <a:latin typeface="Britannic Bold" panose="020B0903060703020204" pitchFamily="34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bg1"/>
                </a:solidFill>
                <a:latin typeface="Britannic Bold" panose="020B0903060703020204" pitchFamily="34" charset="0"/>
                <a:cs typeface="Beirut" pitchFamily="2" charset="-78"/>
              </a:rPr>
              <a:t>clustering, and summarization using NLP.</a:t>
            </a:r>
            <a:endParaRPr lang="ar-SA" sz="2800" dirty="0">
              <a:solidFill>
                <a:schemeClr val="bg1"/>
              </a:solidFill>
              <a:latin typeface="Britannic Bold" panose="020B0903060703020204" pitchFamily="34" charset="0"/>
              <a:cs typeface="Beirut" pitchFamily="2" charset="-78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1E4CA51-978C-93C6-8D4E-BCE290B6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0650" y="4660466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60151-6844-599B-FBC0-42697FDE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F5DE5317-F7B7-08D5-AD24-391A9A7F56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129168"/>
                  </p:ext>
                </p:extLst>
              </p:nvPr>
            </p:nvGraphicFramePr>
            <p:xfrm>
              <a:off x="-4871494" y="143822"/>
              <a:ext cx="4683307" cy="60730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3307" cy="6073071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12724" ay="-4858068" az="10121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9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F5DE5317-F7B7-08D5-AD24-391A9A7F5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871494" y="143822"/>
                <a:ext cx="4683307" cy="607307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عنوان 1">
            <a:extLst>
              <a:ext uri="{FF2B5EF4-FFF2-40B4-BE49-F238E27FC236}">
                <a16:creationId xmlns:a16="http://schemas.microsoft.com/office/drawing/2014/main" id="{7A2912A8-E33C-6825-DC73-1828DE7A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014" y="-1359101"/>
            <a:ext cx="6715297" cy="882361"/>
          </a:xfrm>
        </p:spPr>
        <p:txBody>
          <a:bodyPr>
            <a:normAutofit/>
          </a:bodyPr>
          <a:lstStyle/>
          <a:p>
            <a:pPr algn="l"/>
            <a:r>
              <a:rPr lang="en" sz="4800" dirty="0">
                <a:solidFill>
                  <a:srgbClr val="3CE2FC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  <a:t>Problem Statement</a:t>
            </a:r>
            <a:endParaRPr lang="en" sz="4800" b="1" dirty="0">
              <a:solidFill>
                <a:srgbClr val="3CE2FC"/>
              </a:solidFill>
              <a:latin typeface="Bodoni MT Black" panose="02070A03080606020203" pitchFamily="18" charset="0"/>
              <a:cs typeface="AkayaKanadaka" panose="02010502080401010103" pitchFamily="2" charset="0"/>
            </a:endParaRPr>
          </a:p>
        </p:txBody>
      </p:sp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6EE68B59-18B2-11AE-ACB4-BCABBC252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66629C4F-6455-4F51-EA6A-C7232CB23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صورة 5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A95CA479-DEB4-18C3-F46D-327B4A2E8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0"/>
          <a:stretch/>
        </p:blipFill>
        <p:spPr>
          <a:xfrm>
            <a:off x="-4665628" y="3429000"/>
            <a:ext cx="1801092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عنوان 1">
            <a:extLst>
              <a:ext uri="{FF2B5EF4-FFF2-40B4-BE49-F238E27FC236}">
                <a16:creationId xmlns:a16="http://schemas.microsoft.com/office/drawing/2014/main" id="{0952E213-252F-1ABC-292D-530910CDC794}"/>
              </a:ext>
            </a:extLst>
          </p:cNvPr>
          <p:cNvSpPr txBox="1">
            <a:spLocks/>
          </p:cNvSpPr>
          <p:nvPr/>
        </p:nvSpPr>
        <p:spPr>
          <a:xfrm>
            <a:off x="810000" y="143446"/>
            <a:ext cx="10571998" cy="970450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Project Goals</a:t>
            </a:r>
            <a:endParaRPr lang="ar-SA" sz="5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38FC401F-61FC-A963-5D8C-51CEF5D01B81}"/>
              </a:ext>
            </a:extLst>
          </p:cNvPr>
          <p:cNvSpPr txBox="1"/>
          <p:nvPr/>
        </p:nvSpPr>
        <p:spPr>
          <a:xfrm>
            <a:off x="150084" y="1911537"/>
            <a:ext cx="48218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l">
              <a:buNone/>
            </a:pPr>
            <a:r>
              <a:rPr lang="en" sz="3200" b="1" dirty="0">
                <a:solidFill>
                  <a:schemeClr val="bg1"/>
                </a:solidFill>
              </a:rPr>
              <a:t>Classify reviews into sentiment categories.</a:t>
            </a:r>
          </a:p>
        </p:txBody>
      </p:sp>
      <p:grpSp>
        <p:nvGrpSpPr>
          <p:cNvPr id="20" name="مجموعة 19">
            <a:extLst>
              <a:ext uri="{FF2B5EF4-FFF2-40B4-BE49-F238E27FC236}">
                <a16:creationId xmlns:a16="http://schemas.microsoft.com/office/drawing/2014/main" id="{0F6B69D5-9D7C-84DD-9ED2-E13C2F412F5D}"/>
              </a:ext>
            </a:extLst>
          </p:cNvPr>
          <p:cNvGrpSpPr/>
          <p:nvPr/>
        </p:nvGrpSpPr>
        <p:grpSpPr>
          <a:xfrm rot="18803008">
            <a:off x="4253780" y="1478478"/>
            <a:ext cx="3689920" cy="3938347"/>
            <a:chOff x="4292665" y="1461725"/>
            <a:chExt cx="3689920" cy="3938347"/>
          </a:xfrm>
        </p:grpSpPr>
        <p:sp>
          <p:nvSpPr>
            <p:cNvPr id="12" name="شكل حر: شكل 11">
              <a:extLst>
                <a:ext uri="{FF2B5EF4-FFF2-40B4-BE49-F238E27FC236}">
                  <a16:creationId xmlns:a16="http://schemas.microsoft.com/office/drawing/2014/main" id="{D2A0FCEF-A272-ACDA-8750-68B25ED49E79}"/>
                </a:ext>
              </a:extLst>
            </p:cNvPr>
            <p:cNvSpPr/>
            <p:nvPr/>
          </p:nvSpPr>
          <p:spPr>
            <a:xfrm rot="8228034">
              <a:off x="4501065" y="1568734"/>
              <a:ext cx="2479939" cy="1543604"/>
            </a:xfrm>
            <a:custGeom>
              <a:avLst/>
              <a:gdLst>
                <a:gd name="connsiteX0" fmla="*/ 0 w 1275662"/>
                <a:gd name="connsiteY0" fmla="*/ 398123 h 745667"/>
                <a:gd name="connsiteX1" fmla="*/ 0 w 1275662"/>
                <a:gd name="connsiteY1" fmla="*/ 0 h 745667"/>
                <a:gd name="connsiteX2" fmla="*/ 25481 w 1275662"/>
                <a:gd name="connsiteY2" fmla="*/ 46947 h 745667"/>
                <a:gd name="connsiteX3" fmla="*/ 323999 w 1275662"/>
                <a:gd name="connsiteY3" fmla="*/ 205667 h 745667"/>
                <a:gd name="connsiteX4" fmla="*/ 555662 w 1275662"/>
                <a:gd name="connsiteY4" fmla="*/ 205667 h 745667"/>
                <a:gd name="connsiteX5" fmla="*/ 555662 w 1275662"/>
                <a:gd name="connsiteY5" fmla="*/ 205667 h 745667"/>
                <a:gd name="connsiteX6" fmla="*/ 1275662 w 1275662"/>
                <a:gd name="connsiteY6" fmla="*/ 205667 h 745667"/>
                <a:gd name="connsiteX7" fmla="*/ 1275662 w 1275662"/>
                <a:gd name="connsiteY7" fmla="*/ 450867 h 745667"/>
                <a:gd name="connsiteX8" fmla="*/ 1170221 w 1275662"/>
                <a:gd name="connsiteY8" fmla="*/ 705426 h 745667"/>
                <a:gd name="connsiteX9" fmla="*/ 1121448 w 1275662"/>
                <a:gd name="connsiteY9" fmla="*/ 745667 h 745667"/>
                <a:gd name="connsiteX10" fmla="*/ 709876 w 1275662"/>
                <a:gd name="connsiteY10" fmla="*/ 745667 h 745667"/>
                <a:gd name="connsiteX11" fmla="*/ 661103 w 1275662"/>
                <a:gd name="connsiteY11" fmla="*/ 705426 h 745667"/>
                <a:gd name="connsiteX12" fmla="*/ 661103 w 1275662"/>
                <a:gd name="connsiteY12" fmla="*/ 705426 h 745667"/>
                <a:gd name="connsiteX13" fmla="*/ 709876 w 1275662"/>
                <a:gd name="connsiteY13" fmla="*/ 745667 h 745667"/>
                <a:gd name="connsiteX14" fmla="*/ 347544 w 1275662"/>
                <a:gd name="connsiteY14" fmla="*/ 745667 h 745667"/>
                <a:gd name="connsiteX15" fmla="*/ 0 w 1275662"/>
                <a:gd name="connsiteY15" fmla="*/ 398123 h 7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662" h="745667">
                  <a:moveTo>
                    <a:pt x="0" y="398123"/>
                  </a:moveTo>
                  <a:lnTo>
                    <a:pt x="0" y="0"/>
                  </a:lnTo>
                  <a:lnTo>
                    <a:pt x="25481" y="46947"/>
                  </a:lnTo>
                  <a:cubicBezTo>
                    <a:pt x="90176" y="142707"/>
                    <a:pt x="199734" y="205667"/>
                    <a:pt x="323999" y="205667"/>
                  </a:cubicBezTo>
                  <a:lnTo>
                    <a:pt x="555662" y="205667"/>
                  </a:lnTo>
                  <a:lnTo>
                    <a:pt x="555662" y="205667"/>
                  </a:lnTo>
                  <a:lnTo>
                    <a:pt x="1275662" y="205667"/>
                  </a:lnTo>
                  <a:lnTo>
                    <a:pt x="1275662" y="450867"/>
                  </a:lnTo>
                  <a:cubicBezTo>
                    <a:pt x="1275662" y="550279"/>
                    <a:pt x="1235368" y="640279"/>
                    <a:pt x="1170221" y="705426"/>
                  </a:cubicBezTo>
                  <a:lnTo>
                    <a:pt x="1121448" y="745667"/>
                  </a:lnTo>
                  <a:lnTo>
                    <a:pt x="709876" y="745667"/>
                  </a:lnTo>
                  <a:lnTo>
                    <a:pt x="661103" y="705426"/>
                  </a:lnTo>
                  <a:lnTo>
                    <a:pt x="661103" y="705426"/>
                  </a:lnTo>
                  <a:lnTo>
                    <a:pt x="709876" y="745667"/>
                  </a:lnTo>
                  <a:lnTo>
                    <a:pt x="347544" y="745667"/>
                  </a:lnTo>
                  <a:cubicBezTo>
                    <a:pt x="155601" y="745667"/>
                    <a:pt x="0" y="590066"/>
                    <a:pt x="0" y="39812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37000">
                  <a:schemeClr val="accent1">
                    <a:lumMod val="50000"/>
                  </a:schemeClr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/>
            </a:p>
          </p:txBody>
        </p:sp>
        <p:sp>
          <p:nvSpPr>
            <p:cNvPr id="13" name="شكل حر: شكل 12">
              <a:extLst>
                <a:ext uri="{FF2B5EF4-FFF2-40B4-BE49-F238E27FC236}">
                  <a16:creationId xmlns:a16="http://schemas.microsoft.com/office/drawing/2014/main" id="{FB6DC161-CE36-CBDC-3555-183AB540A503}"/>
                </a:ext>
              </a:extLst>
            </p:cNvPr>
            <p:cNvSpPr/>
            <p:nvPr/>
          </p:nvSpPr>
          <p:spPr>
            <a:xfrm rot="8178104">
              <a:off x="6502526" y="1884070"/>
              <a:ext cx="1480059" cy="2608323"/>
            </a:xfrm>
            <a:custGeom>
              <a:avLst/>
              <a:gdLst>
                <a:gd name="connsiteX0" fmla="*/ 0 w 761331"/>
                <a:gd name="connsiteY0" fmla="*/ 1054333 h 1260000"/>
                <a:gd name="connsiteX1" fmla="*/ 0 w 761331"/>
                <a:gd name="connsiteY1" fmla="*/ 745667 h 1260000"/>
                <a:gd name="connsiteX2" fmla="*/ 0 w 761331"/>
                <a:gd name="connsiteY2" fmla="*/ 347544 h 1260000"/>
                <a:gd name="connsiteX3" fmla="*/ 347544 w 761331"/>
                <a:gd name="connsiteY3" fmla="*/ 0 h 1260000"/>
                <a:gd name="connsiteX4" fmla="*/ 761331 w 761331"/>
                <a:gd name="connsiteY4" fmla="*/ 0 h 1260000"/>
                <a:gd name="connsiteX5" fmla="*/ 714382 w 761331"/>
                <a:gd name="connsiteY5" fmla="*/ 25482 h 1260000"/>
                <a:gd name="connsiteX6" fmla="*/ 555662 w 761331"/>
                <a:gd name="connsiteY6" fmla="*/ 324000 h 1260000"/>
                <a:gd name="connsiteX7" fmla="*/ 555662 w 761331"/>
                <a:gd name="connsiteY7" fmla="*/ 540000 h 1260000"/>
                <a:gd name="connsiteX8" fmla="*/ 555662 w 761331"/>
                <a:gd name="connsiteY8" fmla="*/ 1260000 h 1260000"/>
                <a:gd name="connsiteX9" fmla="*/ 323999 w 761331"/>
                <a:gd name="connsiteY9" fmla="*/ 1260000 h 1260000"/>
                <a:gd name="connsiteX10" fmla="*/ 25481 w 761331"/>
                <a:gd name="connsiteY10" fmla="*/ 110128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331" h="1260000">
                  <a:moveTo>
                    <a:pt x="0" y="1054333"/>
                  </a:moveTo>
                  <a:lnTo>
                    <a:pt x="0" y="745667"/>
                  </a:lnTo>
                  <a:lnTo>
                    <a:pt x="0" y="347544"/>
                  </a:lnTo>
                  <a:cubicBezTo>
                    <a:pt x="0" y="155601"/>
                    <a:pt x="155601" y="0"/>
                    <a:pt x="347544" y="0"/>
                  </a:cubicBezTo>
                  <a:lnTo>
                    <a:pt x="761331" y="0"/>
                  </a:lnTo>
                  <a:lnTo>
                    <a:pt x="714382" y="25482"/>
                  </a:lnTo>
                  <a:cubicBezTo>
                    <a:pt x="618622" y="90177"/>
                    <a:pt x="555662" y="199736"/>
                    <a:pt x="555662" y="324000"/>
                  </a:cubicBezTo>
                  <a:lnTo>
                    <a:pt x="555662" y="540000"/>
                  </a:lnTo>
                  <a:lnTo>
                    <a:pt x="555662" y="1260000"/>
                  </a:lnTo>
                  <a:lnTo>
                    <a:pt x="323999" y="1260000"/>
                  </a:lnTo>
                  <a:cubicBezTo>
                    <a:pt x="199734" y="1260000"/>
                    <a:pt x="90176" y="1197040"/>
                    <a:pt x="25481" y="110128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37000">
                  <a:schemeClr val="accent1">
                    <a:lumMod val="50000"/>
                  </a:schemeClr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 dirty="0"/>
            </a:p>
          </p:txBody>
        </p:sp>
        <p:sp>
          <p:nvSpPr>
            <p:cNvPr id="14" name="شكل حر: شكل 13">
              <a:extLst>
                <a:ext uri="{FF2B5EF4-FFF2-40B4-BE49-F238E27FC236}">
                  <a16:creationId xmlns:a16="http://schemas.microsoft.com/office/drawing/2014/main" id="{01DFF6EF-4B10-2EBC-97BA-62F9D10B3DEC}"/>
                </a:ext>
              </a:extLst>
            </p:cNvPr>
            <p:cNvSpPr/>
            <p:nvPr/>
          </p:nvSpPr>
          <p:spPr>
            <a:xfrm rot="8228034">
              <a:off x="5319023" y="3968316"/>
              <a:ext cx="2419044" cy="1431756"/>
            </a:xfrm>
            <a:custGeom>
              <a:avLst/>
              <a:gdLst>
                <a:gd name="connsiteX0" fmla="*/ 0 w 1244338"/>
                <a:gd name="connsiteY0" fmla="*/ 540000 h 691637"/>
                <a:gd name="connsiteX1" fmla="*/ 0 w 1244338"/>
                <a:gd name="connsiteY1" fmla="*/ 324000 h 691637"/>
                <a:gd name="connsiteX2" fmla="*/ 158720 w 1244338"/>
                <a:gd name="connsiteY2" fmla="*/ 25482 h 691637"/>
                <a:gd name="connsiteX3" fmla="*/ 205669 w 1244338"/>
                <a:gd name="connsiteY3" fmla="*/ 0 h 691637"/>
                <a:gd name="connsiteX4" fmla="*/ 514331 w 1244338"/>
                <a:gd name="connsiteY4" fmla="*/ 0 h 691637"/>
                <a:gd name="connsiteX5" fmla="*/ 896794 w 1244338"/>
                <a:gd name="connsiteY5" fmla="*/ 0 h 691637"/>
                <a:gd name="connsiteX6" fmla="*/ 1244338 w 1244338"/>
                <a:gd name="connsiteY6" fmla="*/ 347544 h 691637"/>
                <a:gd name="connsiteX7" fmla="*/ 1244338 w 1244338"/>
                <a:gd name="connsiteY7" fmla="*/ 691637 h 691637"/>
                <a:gd name="connsiteX8" fmla="*/ 1206223 w 1244338"/>
                <a:gd name="connsiteY8" fmla="*/ 645441 h 691637"/>
                <a:gd name="connsiteX9" fmla="*/ 951664 w 1244338"/>
                <a:gd name="connsiteY9" fmla="*/ 540000 h 691637"/>
                <a:gd name="connsiteX10" fmla="*/ 720000 w 1244338"/>
                <a:gd name="connsiteY10" fmla="*/ 540000 h 69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4338" h="691637">
                  <a:moveTo>
                    <a:pt x="0" y="540000"/>
                  </a:moveTo>
                  <a:lnTo>
                    <a:pt x="0" y="324000"/>
                  </a:lnTo>
                  <a:cubicBezTo>
                    <a:pt x="0" y="199736"/>
                    <a:pt x="62960" y="90177"/>
                    <a:pt x="158720" y="25482"/>
                  </a:cubicBezTo>
                  <a:lnTo>
                    <a:pt x="205669" y="0"/>
                  </a:lnTo>
                  <a:lnTo>
                    <a:pt x="514331" y="0"/>
                  </a:lnTo>
                  <a:lnTo>
                    <a:pt x="896794" y="0"/>
                  </a:lnTo>
                  <a:cubicBezTo>
                    <a:pt x="1088737" y="0"/>
                    <a:pt x="1244338" y="155601"/>
                    <a:pt x="1244338" y="347544"/>
                  </a:cubicBezTo>
                  <a:lnTo>
                    <a:pt x="1244338" y="691637"/>
                  </a:lnTo>
                  <a:lnTo>
                    <a:pt x="1206223" y="645441"/>
                  </a:lnTo>
                  <a:cubicBezTo>
                    <a:pt x="1141076" y="580294"/>
                    <a:pt x="1051076" y="540000"/>
                    <a:pt x="951664" y="540000"/>
                  </a:cubicBezTo>
                  <a:lnTo>
                    <a:pt x="720000" y="5400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37000">
                  <a:schemeClr val="accent1">
                    <a:lumMod val="50000"/>
                  </a:schemeClr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/>
            </a:p>
          </p:txBody>
        </p:sp>
        <p:sp>
          <p:nvSpPr>
            <p:cNvPr id="16" name="شكل حر: شكل 15">
              <a:extLst>
                <a:ext uri="{FF2B5EF4-FFF2-40B4-BE49-F238E27FC236}">
                  <a16:creationId xmlns:a16="http://schemas.microsoft.com/office/drawing/2014/main" id="{F63A57C7-EA89-43BC-5AC4-A6323A87837E}"/>
                </a:ext>
              </a:extLst>
            </p:cNvPr>
            <p:cNvSpPr/>
            <p:nvPr/>
          </p:nvSpPr>
          <p:spPr>
            <a:xfrm rot="8228034">
              <a:off x="4292665" y="2526460"/>
              <a:ext cx="1319133" cy="2608325"/>
            </a:xfrm>
            <a:custGeom>
              <a:avLst/>
              <a:gdLst>
                <a:gd name="connsiteX0" fmla="*/ 154214 w 678552"/>
                <a:gd name="connsiteY0" fmla="*/ 720001 h 1260001"/>
                <a:gd name="connsiteX1" fmla="*/ 154214 w 678552"/>
                <a:gd name="connsiteY1" fmla="*/ 0 h 1260001"/>
                <a:gd name="connsiteX2" fmla="*/ 385878 w 678552"/>
                <a:gd name="connsiteY2" fmla="*/ 0 h 1260001"/>
                <a:gd name="connsiteX3" fmla="*/ 640437 w 678552"/>
                <a:gd name="connsiteY3" fmla="*/ 105441 h 1260001"/>
                <a:gd name="connsiteX4" fmla="*/ 678552 w 678552"/>
                <a:gd name="connsiteY4" fmla="*/ 151637 h 1260001"/>
                <a:gd name="connsiteX5" fmla="*/ 678552 w 678552"/>
                <a:gd name="connsiteY5" fmla="*/ 568363 h 1260001"/>
                <a:gd name="connsiteX6" fmla="*/ 640437 w 678552"/>
                <a:gd name="connsiteY6" fmla="*/ 614560 h 1260001"/>
                <a:gd name="connsiteX7" fmla="*/ 385878 w 678552"/>
                <a:gd name="connsiteY7" fmla="*/ 720001 h 1260001"/>
                <a:gd name="connsiteX8" fmla="*/ 0 w 678552"/>
                <a:gd name="connsiteY8" fmla="*/ 1260001 h 1260001"/>
                <a:gd name="connsiteX9" fmla="*/ 48773 w 678552"/>
                <a:gd name="connsiteY9" fmla="*/ 1219760 h 1260001"/>
                <a:gd name="connsiteX10" fmla="*/ 154214 w 678552"/>
                <a:gd name="connsiteY10" fmla="*/ 965201 h 1260001"/>
                <a:gd name="connsiteX11" fmla="*/ 154214 w 678552"/>
                <a:gd name="connsiteY11" fmla="*/ 720001 h 1260001"/>
                <a:gd name="connsiteX12" fmla="*/ 385878 w 678552"/>
                <a:gd name="connsiteY12" fmla="*/ 720001 h 1260001"/>
                <a:gd name="connsiteX13" fmla="*/ 640437 w 678552"/>
                <a:gd name="connsiteY13" fmla="*/ 614560 h 1260001"/>
                <a:gd name="connsiteX14" fmla="*/ 678552 w 678552"/>
                <a:gd name="connsiteY14" fmla="*/ 568364 h 1260001"/>
                <a:gd name="connsiteX15" fmla="*/ 678552 w 678552"/>
                <a:gd name="connsiteY15" fmla="*/ 912457 h 1260001"/>
                <a:gd name="connsiteX16" fmla="*/ 331008 w 678552"/>
                <a:gd name="connsiteY16" fmla="*/ 1260001 h 12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8552" h="1260001">
                  <a:moveTo>
                    <a:pt x="154214" y="720001"/>
                  </a:moveTo>
                  <a:lnTo>
                    <a:pt x="154214" y="0"/>
                  </a:lnTo>
                  <a:lnTo>
                    <a:pt x="385878" y="0"/>
                  </a:lnTo>
                  <a:cubicBezTo>
                    <a:pt x="485290" y="0"/>
                    <a:pt x="575290" y="40294"/>
                    <a:pt x="640437" y="105441"/>
                  </a:cubicBezTo>
                  <a:lnTo>
                    <a:pt x="678552" y="151637"/>
                  </a:lnTo>
                  <a:lnTo>
                    <a:pt x="678552" y="568363"/>
                  </a:lnTo>
                  <a:lnTo>
                    <a:pt x="640437" y="614560"/>
                  </a:lnTo>
                  <a:cubicBezTo>
                    <a:pt x="575290" y="679707"/>
                    <a:pt x="485290" y="720001"/>
                    <a:pt x="385878" y="720001"/>
                  </a:cubicBezTo>
                  <a:close/>
                  <a:moveTo>
                    <a:pt x="0" y="1260001"/>
                  </a:moveTo>
                  <a:lnTo>
                    <a:pt x="48773" y="1219760"/>
                  </a:lnTo>
                  <a:cubicBezTo>
                    <a:pt x="113920" y="1154613"/>
                    <a:pt x="154214" y="1064613"/>
                    <a:pt x="154214" y="965201"/>
                  </a:cubicBezTo>
                  <a:lnTo>
                    <a:pt x="154214" y="720001"/>
                  </a:lnTo>
                  <a:lnTo>
                    <a:pt x="385878" y="720001"/>
                  </a:lnTo>
                  <a:cubicBezTo>
                    <a:pt x="485290" y="720001"/>
                    <a:pt x="575290" y="679707"/>
                    <a:pt x="640437" y="614560"/>
                  </a:cubicBezTo>
                  <a:lnTo>
                    <a:pt x="678552" y="568364"/>
                  </a:lnTo>
                  <a:lnTo>
                    <a:pt x="678552" y="912457"/>
                  </a:lnTo>
                  <a:cubicBezTo>
                    <a:pt x="678552" y="1104400"/>
                    <a:pt x="522951" y="1260001"/>
                    <a:pt x="331008" y="12600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37000">
                  <a:schemeClr val="accent1">
                    <a:lumMod val="50000"/>
                  </a:schemeClr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/>
            </a:p>
          </p:txBody>
        </p:sp>
        <p:sp>
          <p:nvSpPr>
            <p:cNvPr id="19" name="مربع نص 18">
              <a:extLst>
                <a:ext uri="{FF2B5EF4-FFF2-40B4-BE49-F238E27FC236}">
                  <a16:creationId xmlns:a16="http://schemas.microsoft.com/office/drawing/2014/main" id="{E16E6B68-ECF5-1552-E256-13057118C1D2}"/>
                </a:ext>
              </a:extLst>
            </p:cNvPr>
            <p:cNvSpPr txBox="1"/>
            <p:nvPr/>
          </p:nvSpPr>
          <p:spPr>
            <a:xfrm rot="2796992">
              <a:off x="5889569" y="1360907"/>
              <a:ext cx="444696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1</a:t>
              </a:r>
              <a:endParaRPr lang="ar-SA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32070A48-A902-90AE-692C-BC782D9FAEBF}"/>
              </a:ext>
            </a:extLst>
          </p:cNvPr>
          <p:cNvSpPr txBox="1"/>
          <p:nvPr/>
        </p:nvSpPr>
        <p:spPr>
          <a:xfrm>
            <a:off x="-116898" y="4631208"/>
            <a:ext cx="4655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" sz="2800" b="1" dirty="0">
                <a:solidFill>
                  <a:schemeClr val="bg1"/>
                </a:solidFill>
              </a:rPr>
              <a:t>Group reviews into product </a:t>
            </a:r>
            <a:r>
              <a:rPr lang="en" sz="3200" b="1" dirty="0">
                <a:solidFill>
                  <a:schemeClr val="bg1"/>
                </a:solidFill>
              </a:rPr>
              <a:t>categories</a:t>
            </a:r>
            <a:r>
              <a:rPr lang="en" sz="2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6552FF6B-E193-2C8F-731C-C78F875A43EC}"/>
              </a:ext>
            </a:extLst>
          </p:cNvPr>
          <p:cNvSpPr txBox="1"/>
          <p:nvPr/>
        </p:nvSpPr>
        <p:spPr>
          <a:xfrm>
            <a:off x="7947205" y="4661985"/>
            <a:ext cx="4804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" sz="2800" b="1" dirty="0">
                <a:solidFill>
                  <a:schemeClr val="bg1"/>
                </a:solidFill>
              </a:rPr>
              <a:t>Generate summaries with</a:t>
            </a:r>
          </a:p>
          <a:p>
            <a:pPr marL="457200" lvl="1" indent="0" algn="ctr">
              <a:buNone/>
            </a:pPr>
            <a:r>
              <a:rPr lang="en" sz="2800" b="1" dirty="0">
                <a:solidFill>
                  <a:schemeClr val="bg1"/>
                </a:solidFill>
              </a:rPr>
              <a:t>recommendations.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0701EBB9-3280-8F3E-B1A2-DE38D13FADB9}"/>
              </a:ext>
            </a:extLst>
          </p:cNvPr>
          <p:cNvSpPr txBox="1"/>
          <p:nvPr/>
        </p:nvSpPr>
        <p:spPr>
          <a:xfrm>
            <a:off x="8004886" y="1911537"/>
            <a:ext cx="46558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" sz="2800" b="1" dirty="0">
                <a:solidFill>
                  <a:schemeClr val="bg1"/>
                </a:solidFill>
              </a:rPr>
              <a:t>Deploy the full pipeline as an interactive</a:t>
            </a:r>
          </a:p>
          <a:p>
            <a:pPr marL="457200" lvl="1" indent="0" algn="ctr">
              <a:buNone/>
            </a:pPr>
            <a:r>
              <a:rPr lang="en" sz="2800" b="1" dirty="0">
                <a:solidFill>
                  <a:schemeClr val="bg1"/>
                </a:solidFill>
              </a:rPr>
              <a:t>tool.</a:t>
            </a:r>
            <a:endParaRPr lang="ar-SA" sz="2800" b="1" dirty="0">
              <a:solidFill>
                <a:schemeClr val="bg1"/>
              </a:solidFill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E8629AE7-0CE5-56F6-D38D-80187E02D38C}"/>
              </a:ext>
            </a:extLst>
          </p:cNvPr>
          <p:cNvSpPr txBox="1"/>
          <p:nvPr/>
        </p:nvSpPr>
        <p:spPr>
          <a:xfrm>
            <a:off x="7193801" y="4492709"/>
            <a:ext cx="44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</a:t>
            </a:r>
            <a:endParaRPr lang="ar-SA" sz="3600" dirty="0">
              <a:solidFill>
                <a:schemeClr val="bg1"/>
              </a:solidFill>
            </a:endParaRP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956AC03F-4693-7BA0-A610-5C2F24170D01}"/>
              </a:ext>
            </a:extLst>
          </p:cNvPr>
          <p:cNvSpPr txBox="1"/>
          <p:nvPr/>
        </p:nvSpPr>
        <p:spPr>
          <a:xfrm>
            <a:off x="7244598" y="2005053"/>
            <a:ext cx="44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4</a:t>
            </a:r>
            <a:endParaRPr lang="ar-SA" sz="3600" dirty="0">
              <a:solidFill>
                <a:schemeClr val="bg1"/>
              </a:solidFill>
            </a:endParaRPr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2998EC5B-E7A0-A718-C830-A198A6F75AD2}"/>
              </a:ext>
            </a:extLst>
          </p:cNvPr>
          <p:cNvSpPr txBox="1"/>
          <p:nvPr/>
        </p:nvSpPr>
        <p:spPr>
          <a:xfrm>
            <a:off x="4680280" y="4438839"/>
            <a:ext cx="4446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</a:t>
            </a:r>
            <a:endParaRPr lang="ar-S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8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D1991-B033-7EAA-77D4-5BD0DE6D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D8FACF6-576D-A0B6-7D7F-2D1B0043A1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312110"/>
                  </p:ext>
                </p:extLst>
              </p:nvPr>
            </p:nvGraphicFramePr>
            <p:xfrm>
              <a:off x="-5900974" y="1469044"/>
              <a:ext cx="2454830" cy="33301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54830" cy="3330197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71" ay="4510875" az="888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76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6D8FACF6-576D-A0B6-7D7F-2D1B0043A1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00974" y="1469044"/>
                <a:ext cx="2454830" cy="33301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D182F17A-B01D-CA7D-3011-23932C462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59D0A975-03B7-F0C2-F40C-59EBE97B8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2574531B-5434-AC3B-BB96-294FE07624BE}"/>
              </a:ext>
            </a:extLst>
          </p:cNvPr>
          <p:cNvSpPr/>
          <p:nvPr/>
        </p:nvSpPr>
        <p:spPr>
          <a:xfrm>
            <a:off x="892788" y="319565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C54E6B4B-6748-88C5-4DD9-F2896679E043}"/>
              </a:ext>
            </a:extLst>
          </p:cNvPr>
          <p:cNvSpPr/>
          <p:nvPr/>
        </p:nvSpPr>
        <p:spPr>
          <a:xfrm rot="10800000">
            <a:off x="3631199" y="2200598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DA11EDA6-65C7-6456-9F03-D3AB5B7E8715}"/>
              </a:ext>
            </a:extLst>
          </p:cNvPr>
          <p:cNvSpPr/>
          <p:nvPr/>
        </p:nvSpPr>
        <p:spPr>
          <a:xfrm>
            <a:off x="5842570" y="4275558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E4ADE053-5C0C-07E8-A9F1-E30F303F30FC}"/>
              </a:ext>
            </a:extLst>
          </p:cNvPr>
          <p:cNvSpPr/>
          <p:nvPr/>
        </p:nvSpPr>
        <p:spPr>
          <a:xfrm rot="10800000">
            <a:off x="8283876" y="2200599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3859D03B-190E-3E2A-B846-1976DA9BC3DF}"/>
              </a:ext>
            </a:extLst>
          </p:cNvPr>
          <p:cNvSpPr/>
          <p:nvPr/>
        </p:nvSpPr>
        <p:spPr>
          <a:xfrm>
            <a:off x="10624254" y="3193030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22125921-4701-282A-C48E-5C55AD93E6C0}"/>
              </a:ext>
            </a:extLst>
          </p:cNvPr>
          <p:cNvSpPr/>
          <p:nvPr/>
        </p:nvSpPr>
        <p:spPr>
          <a:xfrm>
            <a:off x="10958523" y="2710091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D07CC8CE-70C3-124A-6F3C-552637457498}"/>
              </a:ext>
            </a:extLst>
          </p:cNvPr>
          <p:cNvSpPr/>
          <p:nvPr/>
        </p:nvSpPr>
        <p:spPr>
          <a:xfrm>
            <a:off x="8238502" y="2376845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1C5B666E-2D15-9450-174B-DF97F96DEE9C}"/>
              </a:ext>
            </a:extLst>
          </p:cNvPr>
          <p:cNvSpPr/>
          <p:nvPr/>
        </p:nvSpPr>
        <p:spPr>
          <a:xfrm>
            <a:off x="6162365" y="3796420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9C132FDE-9425-1118-81BC-1DEA41E32B0E}"/>
              </a:ext>
            </a:extLst>
          </p:cNvPr>
          <p:cNvSpPr/>
          <p:nvPr/>
        </p:nvSpPr>
        <p:spPr>
          <a:xfrm>
            <a:off x="3601841" y="2356497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E5999396-6E98-0406-4B0B-54B7D194356D}"/>
              </a:ext>
            </a:extLst>
          </p:cNvPr>
          <p:cNvSpPr/>
          <p:nvPr/>
        </p:nvSpPr>
        <p:spPr>
          <a:xfrm>
            <a:off x="1209816" y="2750525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3830F278-F25E-C49A-D01D-7C7AA4FEF50E}"/>
              </a:ext>
            </a:extLst>
          </p:cNvPr>
          <p:cNvSpPr txBox="1"/>
          <p:nvPr/>
        </p:nvSpPr>
        <p:spPr>
          <a:xfrm>
            <a:off x="375195" y="1952248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0B804204-C950-53A4-034F-8AB4FE86A840}"/>
              </a:ext>
            </a:extLst>
          </p:cNvPr>
          <p:cNvSpPr txBox="1"/>
          <p:nvPr/>
        </p:nvSpPr>
        <p:spPr>
          <a:xfrm>
            <a:off x="2298098" y="3432297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F0570DF8-6EEC-EAD2-E406-6612FF08C657}"/>
              </a:ext>
            </a:extLst>
          </p:cNvPr>
          <p:cNvSpPr txBox="1"/>
          <p:nvPr/>
        </p:nvSpPr>
        <p:spPr>
          <a:xfrm>
            <a:off x="5020173" y="2093497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1475FD11-C0BA-A1AC-AB6C-F4C0477C1A18}"/>
              </a:ext>
            </a:extLst>
          </p:cNvPr>
          <p:cNvSpPr txBox="1"/>
          <p:nvPr/>
        </p:nvSpPr>
        <p:spPr>
          <a:xfrm>
            <a:off x="7258680" y="3719339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0FCAA48F-458F-F434-3B22-39C5CB0887BE}"/>
              </a:ext>
            </a:extLst>
          </p:cNvPr>
          <p:cNvSpPr txBox="1"/>
          <p:nvPr/>
        </p:nvSpPr>
        <p:spPr>
          <a:xfrm>
            <a:off x="10081062" y="1614213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93B9EA66-C173-DB5E-EC8B-6D3D3F183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4255" y="2562520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BBB2AC66-C893-8E84-5A51-0721F10FB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0146" y="3812504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4867FB24-F22F-3D78-1A84-912FBC6D1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9774" y="289234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BD4C2A74-DA6A-667D-8DB2-F20B4F0B7B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69855" y="271352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786D65E6-341D-5EB4-A01D-81A5440DE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1556" y="2437932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3DCC4D5A-D796-486E-25DC-4298A0EBCB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/>
          <a:stretch/>
        </p:blipFill>
        <p:spPr>
          <a:xfrm>
            <a:off x="-2683810" y="3847795"/>
            <a:ext cx="1191099" cy="2514600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51CB7F0E-6F8E-524D-BC75-24F7E2DCB8FD}"/>
              </a:ext>
            </a:extLst>
          </p:cNvPr>
          <p:cNvSpPr txBox="1"/>
          <p:nvPr/>
        </p:nvSpPr>
        <p:spPr>
          <a:xfrm>
            <a:off x="6029419" y="1059366"/>
            <a:ext cx="2375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 </a:t>
            </a:r>
            <a:endParaRPr lang="ar-SA" dirty="0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1676B3BF-838D-1148-A390-E6F2B7443DD4}"/>
              </a:ext>
            </a:extLst>
          </p:cNvPr>
          <p:cNvSpPr txBox="1"/>
          <p:nvPr/>
        </p:nvSpPr>
        <p:spPr>
          <a:xfrm>
            <a:off x="4663849" y="588545"/>
            <a:ext cx="4515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 err="1">
                <a:solidFill>
                  <a:schemeClr val="bg1"/>
                </a:solidFill>
                <a:latin typeface="Britannic Bold" panose="020B0903060703020204" pitchFamily="34" charset="0"/>
                <a:ea typeface="BatangChe" panose="02030609000101010101" pitchFamily="49" charset="-127"/>
                <a:cs typeface="Diwan Kufi" pitchFamily="2" charset="-78"/>
              </a:rPr>
              <a:t>Metheodology</a:t>
            </a:r>
            <a:endParaRPr lang="ar-SA" sz="4000" b="1" dirty="0">
              <a:latin typeface="Britannic Bold" panose="020B0903060703020204" pitchFamily="34" charset="0"/>
              <a:ea typeface="BatangChe" panose="02030609000101010101" pitchFamily="49" charset="-127"/>
              <a:cs typeface="Diwan Kuf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137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72527-5C83-045B-07B0-432AA8F1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56DD05FC-999A-E905-C018-1A7CC45AED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900974" y="1469044"/>
              <a:ext cx="2454830" cy="33301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4830" cy="3330197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71" ay="4510875" az="8880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76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56DD05FC-999A-E905-C018-1A7CC45AE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900974" y="1469044"/>
                <a:ext cx="2454830" cy="33301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E60A3357-A267-3683-38CE-B85B03533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689A766F-7AA0-DD8E-AC79-BC47740BF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394F791B-C59E-C123-74CA-7E1AD0EABC33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B05811F3-0279-2276-0381-6F53E009C30B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1FA07F55-3CE8-79CB-E115-D66E38E5DAB5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C08F493D-0BD8-A5F8-64D1-7A3010B66F18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23833B50-C55A-C073-25CC-92BE3B7C4341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BC24B01A-1A62-39A2-BD61-8D732B1FB136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241C4336-6495-5E9D-BBCB-4BE7BF3E9A00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89FD7600-D96D-FA7D-EF82-C48C7837ADE9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5801007E-80BF-A8BC-1A2B-0C7461052FBC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99C217CD-F920-18A2-C813-403528A8F03A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642E3F13-6B48-D558-2B29-E7B4F1720B44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A17FD25B-BC25-288D-3E34-F9307C714AD8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01A20841-F970-884A-BA21-2156D134444C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3B1A39DB-B6FD-2868-3D7D-BD120693DE69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5D4990B3-8875-2ADE-AE15-5EA353128474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0F42C3B3-8FF6-5C16-0717-73233D2B9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2310" y="5305637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A680CA95-2220-A6F0-0ACC-41DC5FF7D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8473" y="419018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C05ACC69-A991-6B25-8973-0632D29CFF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24822" y="1227250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60732283-5642-A5E3-4CD5-6EFDAE6609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35501" y="677951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ABE2F84A-4392-929C-F6FD-CBB3BE1DEC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8323" y="5373745"/>
            <a:ext cx="649929" cy="649929"/>
          </a:xfrm>
          <a:prstGeom prst="rect">
            <a:avLst/>
          </a:prstGeom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3CD42D51-6F4D-2081-7CBE-D7A385817A56}"/>
              </a:ext>
            </a:extLst>
          </p:cNvPr>
          <p:cNvSpPr/>
          <p:nvPr/>
        </p:nvSpPr>
        <p:spPr>
          <a:xfrm>
            <a:off x="2895290" y="1199174"/>
            <a:ext cx="6686550" cy="419460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B84D614A-3490-4E16-44B7-B60C11CBB74C}"/>
              </a:ext>
            </a:extLst>
          </p:cNvPr>
          <p:cNvSpPr txBox="1"/>
          <p:nvPr/>
        </p:nvSpPr>
        <p:spPr>
          <a:xfrm>
            <a:off x="3256500" y="1503509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Tools and Technologies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044448CB-A807-6EC1-8612-347CCC0B062E}"/>
              </a:ext>
            </a:extLst>
          </p:cNvPr>
          <p:cNvSpPr txBox="1"/>
          <p:nvPr/>
        </p:nvSpPr>
        <p:spPr>
          <a:xfrm>
            <a:off x="3972321" y="1810050"/>
            <a:ext cx="4709197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• Python, Google </a:t>
            </a:r>
            <a:r>
              <a:rPr lang="en-US" sz="2400" b="1" dirty="0" err="1">
                <a:solidFill>
                  <a:schemeClr val="bg1"/>
                </a:solidFill>
              </a:rPr>
              <a:t>Colab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• Transformers (Hugging Face)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• Scikit-learn, Matplotlib, Seaborn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• Gradio,Flan-T5-Base (Google ) 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9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81FA9-DD15-F78A-D2D9-0C707136D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صورة تحتوي على رسم, رسوم متحركة, لقطة شاشة, التصميم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E61A8863-1B23-24A2-F951-849A4863C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79" y="2813984"/>
            <a:ext cx="3182176" cy="3182176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1D972AF2-25BC-2439-9010-11902B761B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900974" y="1469044"/>
              <a:ext cx="2454830" cy="33301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4830" cy="3330197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71" ay="4510875" az="8880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76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1D972AF2-25BC-2439-9010-11902B761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900974" y="1469044"/>
                <a:ext cx="2454830" cy="33301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3C0AD72F-2BA5-E08C-E2F4-2124AAD0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C98FC9E1-3E4F-3A6A-D2BD-1AE948F1B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F69240ED-5A77-5312-A0E8-CCE0E95FBA7D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72B8BFAF-44D7-CC46-559B-8A98BF52585A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9A4F00C1-0205-C747-EB87-CBBB73B6C1D7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D536F7AB-A8FE-056A-084E-C5C8E8A64EDB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608AB073-82EF-BBA5-9277-C318EB9B0DE3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A1117B38-B4E0-F2B0-48BE-1920B096AB26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D7B9EB95-3B10-E510-0018-E2CBB9F714B7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914C2F1A-2DBE-5781-E79E-63724CC5AC65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F2AF8866-7E20-781F-01A5-592B20F990DC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F5F6545B-CC34-F827-7237-D17FAAD90FB2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E122CCE5-691E-E2BC-B309-8AB73B9289EB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1469AD1B-C2B7-E1CA-2B29-931C220D7385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37F6EDAF-2696-3F7D-B392-EC3DCC6C6A7C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765CF260-50EE-08E7-4BA8-17801AB9F391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FC88E333-A200-2E3B-0B4B-2E5A8AEB4DD8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AB55C49E-DEAF-D029-443D-6939B77C4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3339" y="563373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DB8A6AF4-DDCC-4C45-AA9F-9314DC098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7877" y="1354892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72A7FE26-0BD9-97F6-0438-2A3472BA75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73441" y="5266225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579F3401-49C1-8E0E-583C-FD9DF6350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6316" y="220412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37369647-7D70-6675-6C20-2AE709EB06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18864" y="5749812"/>
            <a:ext cx="649929" cy="649929"/>
          </a:xfrm>
          <a:prstGeom prst="rect">
            <a:avLst/>
          </a:prstGeom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E28EDD7E-972C-5163-F60B-30A58C8CF276}"/>
              </a:ext>
            </a:extLst>
          </p:cNvPr>
          <p:cNvSpPr/>
          <p:nvPr/>
        </p:nvSpPr>
        <p:spPr>
          <a:xfrm>
            <a:off x="2895290" y="1089095"/>
            <a:ext cx="6686550" cy="5294536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B6DA150B-6563-8895-F5F0-51A6AE878223}"/>
              </a:ext>
            </a:extLst>
          </p:cNvPr>
          <p:cNvSpPr txBox="1"/>
          <p:nvPr/>
        </p:nvSpPr>
        <p:spPr>
          <a:xfrm>
            <a:off x="3256500" y="1408317"/>
            <a:ext cx="59058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Data Preprocessing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5FAE68A1-7098-1BC1-4772-0BE3D3E0E7C2}"/>
              </a:ext>
            </a:extLst>
          </p:cNvPr>
          <p:cNvSpPr txBox="1"/>
          <p:nvPr/>
        </p:nvSpPr>
        <p:spPr>
          <a:xfrm>
            <a:off x="3290678" y="2058809"/>
            <a:ext cx="5865643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dirty="0">
                <a:solidFill>
                  <a:schemeClr val="bg1"/>
                </a:solidFill>
              </a:rPr>
              <a:t>•</a:t>
            </a:r>
            <a:r>
              <a:rPr lang="en" sz="2400" dirty="0">
                <a:solidFill>
                  <a:schemeClr val="bg1"/>
                </a:solidFill>
              </a:rPr>
              <a:t> Cleaned and filtered over 34,000 Amazon reviews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Removed URLs, special characters, and lowercased text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• Labeled sentiments based on star ratings: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  – 1–2 stars → Negative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  – 3 stars → Neutral</a:t>
            </a:r>
          </a:p>
          <a:p>
            <a:pPr algn="l"/>
            <a:r>
              <a:rPr lang="en" sz="2400" dirty="0">
                <a:solidFill>
                  <a:schemeClr val="bg1"/>
                </a:solidFill>
              </a:rPr>
              <a:t>  – 4–5 stars → Positive</a:t>
            </a:r>
          </a:p>
          <a:p>
            <a:pPr algn="l"/>
            <a:endParaRPr lang="ar-SA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06929C0-9DA5-8488-377E-3D48553A3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017057"/>
                  </p:ext>
                </p:extLst>
              </p:nvPr>
            </p:nvGraphicFramePr>
            <p:xfrm>
              <a:off x="15102518" y="2813984"/>
              <a:ext cx="2020461" cy="30838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20461" cy="3083862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780546" ay="-5169287" az="-77884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4820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06929C0-9DA5-8488-377E-3D48553A3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102518" y="2813984"/>
                <a:ext cx="2020461" cy="30838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43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3C3D5-DA5F-9B6A-6B04-2CD32227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50885947-AA35-8B8D-7D92-56C7BA03C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43ECC19D-681C-78E2-5F3F-744001E46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9A4E67DC-8798-202E-9B26-D26DD9E31680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BE8FB7F9-64DB-688E-2FC1-622AC414F713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AC801E9E-B80A-D059-A1AC-3EFD27BB7942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4C89F91C-7073-7C76-1712-49608F6063AB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15E0D65E-F1B8-9BE6-4942-A3915B9500DA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B931B809-4F93-E916-908D-4289D42E2C80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BDD0B3F5-8F52-2345-7A70-8D805193CB74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E2818EB7-68EE-F18A-406E-C41727D7067B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EFCB883E-CFB0-A71C-43A0-0C5713B92FB2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6369767D-BE05-30DA-CBE5-89F49E7354CC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69492F69-B021-B693-40B0-F6DA45F0FF71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73920578-1513-E93D-49C2-029DE2F28E02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BA9F7EB4-4F29-F734-E2A5-A24AA054DE14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260B0A7E-ACAE-EDF1-8F5D-4752711D6A55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393B7133-3E6A-1483-32CF-A806FFBEA0E8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8A8F1CAB-1DCA-FC27-48C9-6DBD400E5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3CD0B4D1-5368-1D4E-259E-50D2F4487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A30A45E1-A615-2C58-1F37-05CC8AC13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7FB67F03-4D5B-3938-0AAD-79ECC8342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F00333E6-5887-1963-AECA-C243A4635C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26776AD8-B98A-CB7B-38B8-D0046335EF4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30B441A8-A6DB-B3D6-EF53-E02381DAE793}"/>
              </a:ext>
            </a:extLst>
          </p:cNvPr>
          <p:cNvSpPr/>
          <p:nvPr/>
        </p:nvSpPr>
        <p:spPr>
          <a:xfrm>
            <a:off x="168939" y="542929"/>
            <a:ext cx="11552006" cy="5840702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6F25CFD8-EF44-925C-72CC-AA43C1CB7089}"/>
              </a:ext>
            </a:extLst>
          </p:cNvPr>
          <p:cNvSpPr txBox="1"/>
          <p:nvPr/>
        </p:nvSpPr>
        <p:spPr>
          <a:xfrm>
            <a:off x="6238564" y="1408317"/>
            <a:ext cx="521303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  <a:cs typeface="AkayaKanadaka" panose="02010502080401010103" pitchFamily="2" charset="0"/>
              </a:rPr>
              <a:t>Sentiment Classification</a:t>
            </a:r>
            <a:endParaRPr lang="ar-SA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EA83CB37-AD51-A5B7-EFE9-F6FF50EEC4EE}"/>
              </a:ext>
            </a:extLst>
          </p:cNvPr>
          <p:cNvSpPr txBox="1"/>
          <p:nvPr/>
        </p:nvSpPr>
        <p:spPr>
          <a:xfrm>
            <a:off x="6365348" y="2233980"/>
            <a:ext cx="5355597" cy="39087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" sz="2000" dirty="0">
                <a:solidFill>
                  <a:schemeClr val="bg1"/>
                </a:solidFill>
              </a:rPr>
              <a:t>• </a:t>
            </a:r>
            <a:r>
              <a:rPr lang="en" sz="2000" b="1" dirty="0">
                <a:solidFill>
                  <a:schemeClr val="bg1"/>
                </a:solidFill>
              </a:rPr>
              <a:t>Model:</a:t>
            </a:r>
            <a:r>
              <a:rPr lang="en" sz="2000" dirty="0">
                <a:solidFill>
                  <a:schemeClr val="bg1"/>
                </a:solidFill>
              </a:rPr>
              <a:t> Twitter-</a:t>
            </a:r>
            <a:r>
              <a:rPr lang="en" sz="2000" dirty="0" err="1">
                <a:solidFill>
                  <a:schemeClr val="bg1"/>
                </a:solidFill>
              </a:rPr>
              <a:t>RoBERTa</a:t>
            </a:r>
            <a:r>
              <a:rPr lang="en" sz="2000" dirty="0">
                <a:solidFill>
                  <a:schemeClr val="bg1"/>
                </a:solidFill>
              </a:rPr>
              <a:t>-base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• </a:t>
            </a:r>
            <a:r>
              <a:rPr lang="en" sz="2000" b="1" dirty="0">
                <a:solidFill>
                  <a:schemeClr val="bg1"/>
                </a:solidFill>
              </a:rPr>
              <a:t>Achieved Accuracy:</a:t>
            </a:r>
            <a:r>
              <a:rPr lang="en" sz="2000" dirty="0">
                <a:solidFill>
                  <a:schemeClr val="bg1"/>
                </a:solidFill>
              </a:rPr>
              <a:t> 87% on the test set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• Evaluation metrics used: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  – Precision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  – Recall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  – F1-score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  – Confusion Matrix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• Highest performance on </a:t>
            </a:r>
            <a:r>
              <a:rPr lang="en" sz="2000" b="1" dirty="0">
                <a:solidFill>
                  <a:schemeClr val="bg1"/>
                </a:solidFill>
              </a:rPr>
              <a:t>Positive</a:t>
            </a:r>
            <a:r>
              <a:rPr lang="en" sz="2000" dirty="0">
                <a:solidFill>
                  <a:schemeClr val="bg1"/>
                </a:solidFill>
              </a:rPr>
              <a:t> class (F1-score = 0.94)</a:t>
            </a:r>
          </a:p>
          <a:p>
            <a:pPr algn="l"/>
            <a:r>
              <a:rPr lang="en" sz="2000" dirty="0">
                <a:solidFill>
                  <a:schemeClr val="bg1"/>
                </a:solidFill>
              </a:rPr>
              <a:t>• </a:t>
            </a:r>
            <a:r>
              <a:rPr lang="en" sz="2000" b="1" dirty="0">
                <a:solidFill>
                  <a:schemeClr val="bg1"/>
                </a:solidFill>
              </a:rPr>
              <a:t>Neutral</a:t>
            </a:r>
            <a:r>
              <a:rPr lang="en" sz="2000" dirty="0">
                <a:solidFill>
                  <a:schemeClr val="bg1"/>
                </a:solidFill>
              </a:rPr>
              <a:t> class was the most challenging (F1-score = 0.15)</a:t>
            </a:r>
          </a:p>
          <a:p>
            <a:pPr marL="0" algn="l" defTabSz="914400" rtl="0" eaLnBrk="1" latinLnBrk="0" hangingPunct="1"/>
            <a:endParaRPr lang="ar-SA" sz="2800" b="1" dirty="0">
              <a:solidFill>
                <a:schemeClr val="bg1"/>
              </a:solidFill>
            </a:endParaRPr>
          </a:p>
        </p:txBody>
      </p:sp>
      <p:pic>
        <p:nvPicPr>
          <p:cNvPr id="12" name="صورة 11" descr="صورة تحتوي على لقطة شاش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5CDB8A48-19EA-B2FB-1653-BD2C034356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82" b="95659" l="2500" r="99667">
                        <a14:foregroundMark x1="97167" y1="84140" x2="97167" y2="84140"/>
                        <a14:foregroundMark x1="99667" y1="96160" x2="99667" y2="96160"/>
                        <a14:foregroundMark x1="9500" y1="60601" x2="9500" y2="60601"/>
                        <a14:foregroundMark x1="9500" y1="60601" x2="9500" y2="60601"/>
                        <a14:foregroundMark x1="10833" y1="55259" x2="10833" y2="55259"/>
                        <a14:foregroundMark x1="2500" y1="62437" x2="2500" y2="62437"/>
                        <a14:foregroundMark x1="39667" y1="9182" x2="39667" y2="9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49" y="7150312"/>
            <a:ext cx="6869449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B1851E-0EDF-8028-BE63-E504858157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2" y="771808"/>
            <a:ext cx="5788312" cy="50379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77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accent1">
                <a:lumMod val="5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44149-5C45-98AC-0C14-03CB6D64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0D90321-24E7-4662-9084-C6D47ED6FC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24821"/>
                  </p:ext>
                </p:extLst>
              </p:nvPr>
            </p:nvGraphicFramePr>
            <p:xfrm>
              <a:off x="12425772" y="696511"/>
              <a:ext cx="3580128" cy="497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80128" cy="49702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899512" ay="-4619893" az="-8774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نموذج ثلاثي الأبعاد 4" descr="Robot head">
                <a:extLst>
                  <a:ext uri="{FF2B5EF4-FFF2-40B4-BE49-F238E27FC236}">
                    <a16:creationId xmlns:a16="http://schemas.microsoft.com/office/drawing/2014/main" id="{50D90321-24E7-4662-9084-C6D47ED6F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5772" y="696511"/>
                <a:ext cx="3580128" cy="497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3E3CC2E9-519F-5D75-946A-EF3AC5C6BA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5889450"/>
                  </p:ext>
                </p:extLst>
              </p:nvPr>
            </p:nvGraphicFramePr>
            <p:xfrm>
              <a:off x="-4742241" y="1408317"/>
              <a:ext cx="3446824" cy="50083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6824" cy="50083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47" ay="4908310" az="-810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9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نموذج ثلاثي الأبعاد 3" descr="Robot head">
                <a:extLst>
                  <a:ext uri="{FF2B5EF4-FFF2-40B4-BE49-F238E27FC236}">
                    <a16:creationId xmlns:a16="http://schemas.microsoft.com/office/drawing/2014/main" id="{3E3CC2E9-519F-5D75-946A-EF3AC5C6BA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42241" y="1408317"/>
                <a:ext cx="3446824" cy="50083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عنوان فرعي 2">
            <a:extLst>
              <a:ext uri="{FF2B5EF4-FFF2-40B4-BE49-F238E27FC236}">
                <a16:creationId xmlns:a16="http://schemas.microsoft.com/office/drawing/2014/main" id="{9E597107-D9D8-55C0-6090-2CFB5E9B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829" y="7376160"/>
            <a:ext cx="7757482" cy="1634980"/>
          </a:xfrm>
        </p:spPr>
        <p:txBody>
          <a:bodyPr>
            <a:noAutofit/>
          </a:bodyPr>
          <a:lstStyle/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Manually analyzing reviews is inefficient and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subjective.</a:t>
            </a:r>
          </a:p>
          <a:p>
            <a:endParaRPr lang="en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Our goal is to automate review classification,</a:t>
            </a:r>
          </a:p>
          <a:p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clustering, and summarization using </a:t>
            </a:r>
            <a:r>
              <a:rPr lang="en" sz="2800" dirty="0">
                <a:solidFill>
                  <a:srgbClr val="3CE2FC"/>
                </a:solidFill>
                <a:latin typeface="Bodoni MT Black" panose="02070A03080606020203" pitchFamily="18" charset="0"/>
                <a:cs typeface="Beirut" pitchFamily="2" charset="-78"/>
              </a:rPr>
              <a:t>NLP</a:t>
            </a:r>
            <a:r>
              <a:rPr lang="e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  <a:cs typeface="Beirut" pitchFamily="2" charset="-78"/>
              </a:rPr>
              <a:t>.</a:t>
            </a:r>
            <a:endParaRPr lang="ar-SA" sz="2800" dirty="0">
              <a:solidFill>
                <a:schemeClr val="accent1">
                  <a:lumMod val="20000"/>
                  <a:lumOff val="80000"/>
                </a:schemeClr>
              </a:solidFill>
              <a:latin typeface="Bodoni MT Black" panose="02070A03080606020203" pitchFamily="18" charset="0"/>
              <a:cs typeface="Beirut" pitchFamily="2" charset="-78"/>
            </a:endParaRPr>
          </a:p>
        </p:txBody>
      </p:sp>
      <p:pic>
        <p:nvPicPr>
          <p:cNvPr id="3" name="صورة 2" descr="صورة تحتوي على رسوم متحركة, الحاسوب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875406A8-5D27-5953-335B-6390AE145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902" y="3719339"/>
            <a:ext cx="2264202" cy="22642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شكل حر: شكل 18">
            <a:extLst>
              <a:ext uri="{FF2B5EF4-FFF2-40B4-BE49-F238E27FC236}">
                <a16:creationId xmlns:a16="http://schemas.microsoft.com/office/drawing/2014/main" id="{AFE0006E-6003-1E78-8128-22BF294216E7}"/>
              </a:ext>
            </a:extLst>
          </p:cNvPr>
          <p:cNvSpPr/>
          <p:nvPr/>
        </p:nvSpPr>
        <p:spPr>
          <a:xfrm>
            <a:off x="-2752396" y="2813984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0" name="شكل حر: شكل 19">
            <a:extLst>
              <a:ext uri="{FF2B5EF4-FFF2-40B4-BE49-F238E27FC236}">
                <a16:creationId xmlns:a16="http://schemas.microsoft.com/office/drawing/2014/main" id="{8F4ADB90-C791-A08F-3B35-8E2759E1FDE2}"/>
              </a:ext>
            </a:extLst>
          </p:cNvPr>
          <p:cNvSpPr/>
          <p:nvPr/>
        </p:nvSpPr>
        <p:spPr>
          <a:xfrm rot="10800000">
            <a:off x="3631199" y="-199890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 dirty="0"/>
          </a:p>
        </p:txBody>
      </p:sp>
      <p:sp>
        <p:nvSpPr>
          <p:cNvPr id="21" name="شكل حر: شكل 20">
            <a:extLst>
              <a:ext uri="{FF2B5EF4-FFF2-40B4-BE49-F238E27FC236}">
                <a16:creationId xmlns:a16="http://schemas.microsoft.com/office/drawing/2014/main" id="{24F139F2-01A4-6631-C56B-8DC81BE7F8A1}"/>
              </a:ext>
            </a:extLst>
          </p:cNvPr>
          <p:cNvSpPr/>
          <p:nvPr/>
        </p:nvSpPr>
        <p:spPr>
          <a:xfrm>
            <a:off x="5918770" y="10102176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2" name="شكل حر: شكل 21">
            <a:extLst>
              <a:ext uri="{FF2B5EF4-FFF2-40B4-BE49-F238E27FC236}">
                <a16:creationId xmlns:a16="http://schemas.microsoft.com/office/drawing/2014/main" id="{2291D7B4-E58F-7750-1C91-62252B5A97CE}"/>
              </a:ext>
            </a:extLst>
          </p:cNvPr>
          <p:cNvSpPr/>
          <p:nvPr/>
        </p:nvSpPr>
        <p:spPr>
          <a:xfrm rot="10800000">
            <a:off x="8519000" y="-2019252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شكل حر: شكل 22">
            <a:extLst>
              <a:ext uri="{FF2B5EF4-FFF2-40B4-BE49-F238E27FC236}">
                <a16:creationId xmlns:a16="http://schemas.microsoft.com/office/drawing/2014/main" id="{F197885B-38E2-DBC4-C3DB-1CAEA8F840C2}"/>
              </a:ext>
            </a:extLst>
          </p:cNvPr>
          <p:cNvSpPr/>
          <p:nvPr/>
        </p:nvSpPr>
        <p:spPr>
          <a:xfrm>
            <a:off x="14344329" y="3779415"/>
            <a:ext cx="1071041" cy="523683"/>
          </a:xfrm>
          <a:custGeom>
            <a:avLst/>
            <a:gdLst>
              <a:gd name="connsiteX0" fmla="*/ 0 w 1071041"/>
              <a:gd name="connsiteY0" fmla="*/ 0 h 523683"/>
              <a:gd name="connsiteX1" fmla="*/ 360000 w 1071041"/>
              <a:gd name="connsiteY1" fmla="*/ 0 h 523683"/>
              <a:gd name="connsiteX2" fmla="*/ 365669 w 1071041"/>
              <a:gd name="connsiteY2" fmla="*/ 56236 h 523683"/>
              <a:gd name="connsiteX3" fmla="*/ 718355 w 1071041"/>
              <a:gd name="connsiteY3" fmla="*/ 343683 h 523683"/>
              <a:gd name="connsiteX4" fmla="*/ 1050065 w 1071041"/>
              <a:gd name="connsiteY4" fmla="*/ 123812 h 523683"/>
              <a:gd name="connsiteX5" fmla="*/ 1071041 w 1071041"/>
              <a:gd name="connsiteY5" fmla="*/ 56236 h 523683"/>
              <a:gd name="connsiteX6" fmla="*/ 1067384 w 1071041"/>
              <a:gd name="connsiteY6" fmla="*/ 92512 h 523683"/>
              <a:gd name="connsiteX7" fmla="*/ 538355 w 1071041"/>
              <a:gd name="connsiteY7" fmla="*/ 523683 h 523683"/>
              <a:gd name="connsiteX8" fmla="*/ 9326 w 1071041"/>
              <a:gd name="connsiteY8" fmla="*/ 92512 h 52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041" h="523683">
                <a:moveTo>
                  <a:pt x="0" y="0"/>
                </a:moveTo>
                <a:lnTo>
                  <a:pt x="360000" y="0"/>
                </a:lnTo>
                <a:lnTo>
                  <a:pt x="365669" y="56236"/>
                </a:lnTo>
                <a:cubicBezTo>
                  <a:pt x="399238" y="220282"/>
                  <a:pt x="544385" y="343683"/>
                  <a:pt x="718355" y="343683"/>
                </a:cubicBezTo>
                <a:cubicBezTo>
                  <a:pt x="867472" y="343683"/>
                  <a:pt x="995414" y="253021"/>
                  <a:pt x="1050065" y="123812"/>
                </a:cubicBezTo>
                <a:lnTo>
                  <a:pt x="1071041" y="56236"/>
                </a:lnTo>
                <a:lnTo>
                  <a:pt x="1067384" y="92512"/>
                </a:lnTo>
                <a:cubicBezTo>
                  <a:pt x="1017031" y="338581"/>
                  <a:pt x="799310" y="523683"/>
                  <a:pt x="538355" y="523683"/>
                </a:cubicBezTo>
                <a:cubicBezTo>
                  <a:pt x="277401" y="523683"/>
                  <a:pt x="59679" y="338581"/>
                  <a:pt x="9326" y="925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4" name="مخطط انسيابي: رابط 23">
            <a:extLst>
              <a:ext uri="{FF2B5EF4-FFF2-40B4-BE49-F238E27FC236}">
                <a16:creationId xmlns:a16="http://schemas.microsoft.com/office/drawing/2014/main" id="{D91A399B-5C49-5C91-5353-E9EC0DD7BC9A}"/>
              </a:ext>
            </a:extLst>
          </p:cNvPr>
          <p:cNvSpPr/>
          <p:nvPr/>
        </p:nvSpPr>
        <p:spPr>
          <a:xfrm>
            <a:off x="14678598" y="329647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مخطط انسيابي: رابط 24">
            <a:extLst>
              <a:ext uri="{FF2B5EF4-FFF2-40B4-BE49-F238E27FC236}">
                <a16:creationId xmlns:a16="http://schemas.microsoft.com/office/drawing/2014/main" id="{28FAB31A-9943-8D86-21A6-D25E9783ADE2}"/>
              </a:ext>
            </a:extLst>
          </p:cNvPr>
          <p:cNvSpPr/>
          <p:nvPr/>
        </p:nvSpPr>
        <p:spPr>
          <a:xfrm>
            <a:off x="8473626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6" name="مخطط انسيابي: رابط 25">
            <a:extLst>
              <a:ext uri="{FF2B5EF4-FFF2-40B4-BE49-F238E27FC236}">
                <a16:creationId xmlns:a16="http://schemas.microsoft.com/office/drawing/2014/main" id="{DB7D8820-C610-A82D-D412-B965ADDE33C3}"/>
              </a:ext>
            </a:extLst>
          </p:cNvPr>
          <p:cNvSpPr/>
          <p:nvPr/>
        </p:nvSpPr>
        <p:spPr>
          <a:xfrm>
            <a:off x="6238565" y="9623038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خطط انسيابي: رابط 26">
            <a:extLst>
              <a:ext uri="{FF2B5EF4-FFF2-40B4-BE49-F238E27FC236}">
                <a16:creationId xmlns:a16="http://schemas.microsoft.com/office/drawing/2014/main" id="{55734FBB-B7F2-A5B4-D1E4-37303D1C935D}"/>
              </a:ext>
            </a:extLst>
          </p:cNvPr>
          <p:cNvSpPr/>
          <p:nvPr/>
        </p:nvSpPr>
        <p:spPr>
          <a:xfrm>
            <a:off x="3601841" y="-1843006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8" name="مخطط انسيابي: رابط 27">
            <a:extLst>
              <a:ext uri="{FF2B5EF4-FFF2-40B4-BE49-F238E27FC236}">
                <a16:creationId xmlns:a16="http://schemas.microsoft.com/office/drawing/2014/main" id="{650BB2DC-8886-EC6B-5E1C-192DB32B5099}"/>
              </a:ext>
            </a:extLst>
          </p:cNvPr>
          <p:cNvSpPr/>
          <p:nvPr/>
        </p:nvSpPr>
        <p:spPr>
          <a:xfrm>
            <a:off x="-2435368" y="2368853"/>
            <a:ext cx="816187" cy="812800"/>
          </a:xfrm>
          <a:prstGeom prst="flowChartConnector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28B2A609-7102-86FB-DED0-07DDD9320B3F}"/>
              </a:ext>
            </a:extLst>
          </p:cNvPr>
          <p:cNvSpPr txBox="1"/>
          <p:nvPr/>
        </p:nvSpPr>
        <p:spPr>
          <a:xfrm>
            <a:off x="-3269989" y="1570576"/>
            <a:ext cx="262450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Collection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3D9E51E0-009F-B6F1-492F-BAEC634BB575}"/>
              </a:ext>
            </a:extLst>
          </p:cNvPr>
          <p:cNvSpPr txBox="1"/>
          <p:nvPr/>
        </p:nvSpPr>
        <p:spPr>
          <a:xfrm>
            <a:off x="2298098" y="-767206"/>
            <a:ext cx="33442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Data Preprocessing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449DD2BE-F919-B4CF-39CE-AA29B22D7078}"/>
              </a:ext>
            </a:extLst>
          </p:cNvPr>
          <p:cNvSpPr txBox="1"/>
          <p:nvPr/>
        </p:nvSpPr>
        <p:spPr>
          <a:xfrm>
            <a:off x="5096373" y="7920115"/>
            <a:ext cx="29205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Sentiment Classification</a:t>
            </a:r>
          </a:p>
          <a:p>
            <a:pPr algn="ctr"/>
            <a:endParaRPr lang="ar-SA" sz="2800" dirty="0">
              <a:solidFill>
                <a:schemeClr val="bg1"/>
              </a:solidFill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F05360C7-812B-3BF3-010F-83BE45E5B7C6}"/>
              </a:ext>
            </a:extLst>
          </p:cNvPr>
          <p:cNvSpPr txBox="1"/>
          <p:nvPr/>
        </p:nvSpPr>
        <p:spPr>
          <a:xfrm>
            <a:off x="7493804" y="-500512"/>
            <a:ext cx="312143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Insights Extraction</a:t>
            </a:r>
          </a:p>
          <a:p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4C651E1A-BEFD-0BF1-C301-33892C3F034D}"/>
              </a:ext>
            </a:extLst>
          </p:cNvPr>
          <p:cNvSpPr txBox="1"/>
          <p:nvPr/>
        </p:nvSpPr>
        <p:spPr>
          <a:xfrm>
            <a:off x="13801137" y="2200598"/>
            <a:ext cx="210512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</a:p>
          <a:p>
            <a:r>
              <a:rPr lang="en-US" sz="2800" dirty="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Deployment</a:t>
            </a:r>
            <a:endParaRPr lang="en-US" sz="3600" dirty="0">
              <a:solidFill>
                <a:schemeClr val="bg1"/>
              </a:solidFill>
              <a:latin typeface="Beirut" pitchFamily="2" charset="-78"/>
              <a:cs typeface="Beirut" pitchFamily="2" charset="-78"/>
            </a:endParaRPr>
          </a:p>
          <a:p>
            <a:endParaRPr lang="ar-SA" sz="2800" dirty="0">
              <a:solidFill>
                <a:schemeClr val="bg1"/>
              </a:solidFill>
            </a:endParaRPr>
          </a:p>
        </p:txBody>
      </p:sp>
      <p:pic>
        <p:nvPicPr>
          <p:cNvPr id="35" name="رسم 34" descr="كمبيوتر مع تعبئة خالصة">
            <a:extLst>
              <a:ext uri="{FF2B5EF4-FFF2-40B4-BE49-F238E27FC236}">
                <a16:creationId xmlns:a16="http://schemas.microsoft.com/office/drawing/2014/main" id="{7BACBE31-BFAB-596D-50E3-3A7BEBFDA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94777" y="-911032"/>
            <a:ext cx="470250" cy="470250"/>
          </a:xfrm>
          <a:prstGeom prst="rect">
            <a:avLst/>
          </a:prstGeom>
        </p:spPr>
      </p:pic>
      <p:pic>
        <p:nvPicPr>
          <p:cNvPr id="37" name="رسم 36" descr="الإنترنت خطوط عريضة">
            <a:extLst>
              <a:ext uri="{FF2B5EF4-FFF2-40B4-BE49-F238E27FC236}">
                <a16:creationId xmlns:a16="http://schemas.microsoft.com/office/drawing/2014/main" id="{ED50B420-1BA2-2BF5-C858-030B654DE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93976" y="-103276"/>
            <a:ext cx="691624" cy="691624"/>
          </a:xfrm>
          <a:prstGeom prst="rect">
            <a:avLst/>
          </a:prstGeom>
        </p:spPr>
      </p:pic>
      <p:pic>
        <p:nvPicPr>
          <p:cNvPr id="39" name="رسم 38" descr="الإيثرنت مع تعبئة خالصة">
            <a:extLst>
              <a:ext uri="{FF2B5EF4-FFF2-40B4-BE49-F238E27FC236}">
                <a16:creationId xmlns:a16="http://schemas.microsoft.com/office/drawing/2014/main" id="{5C71342F-A86A-FA5E-A647-5E2A1B9F8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36804" y="2409508"/>
            <a:ext cx="483587" cy="483587"/>
          </a:xfrm>
          <a:prstGeom prst="rect">
            <a:avLst/>
          </a:prstGeom>
        </p:spPr>
      </p:pic>
      <p:pic>
        <p:nvPicPr>
          <p:cNvPr id="41" name="رسم 40" descr="مبرمج انثي مع تعبئة خالصة">
            <a:extLst>
              <a:ext uri="{FF2B5EF4-FFF2-40B4-BE49-F238E27FC236}">
                <a16:creationId xmlns:a16="http://schemas.microsoft.com/office/drawing/2014/main" id="{10A25035-D151-7425-0931-CAB9F5CE60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1539" y="-1552487"/>
            <a:ext cx="712061" cy="712061"/>
          </a:xfrm>
          <a:prstGeom prst="rect">
            <a:avLst/>
          </a:prstGeom>
        </p:spPr>
      </p:pic>
      <p:pic>
        <p:nvPicPr>
          <p:cNvPr id="43" name="رسم 42" descr="الحوسبة السحابية مع تعبئة خالصة">
            <a:extLst>
              <a:ext uri="{FF2B5EF4-FFF2-40B4-BE49-F238E27FC236}">
                <a16:creationId xmlns:a16="http://schemas.microsoft.com/office/drawing/2014/main" id="{AE5CACC0-73CE-95DC-AF52-1C34A45921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95417" y="7868685"/>
            <a:ext cx="649929" cy="649929"/>
          </a:xfrm>
          <a:prstGeom prst="rect">
            <a:avLst/>
          </a:prstGeom>
        </p:spPr>
      </p:pic>
      <p:pic>
        <p:nvPicPr>
          <p:cNvPr id="45" name="صورة 44" descr="صورة تحتوي على رسم, قصاصة فنية, توضيح, رسوم متحرك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D7C124D6-B15B-634C-3632-841A74BE15F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"/>
          <a:stretch/>
        </p:blipFill>
        <p:spPr>
          <a:xfrm>
            <a:off x="-3298964" y="1876842"/>
            <a:ext cx="2454830" cy="2514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58911225-C97A-DFA8-6B08-245109F4DDEF}"/>
              </a:ext>
            </a:extLst>
          </p:cNvPr>
          <p:cNvSpPr/>
          <p:nvPr/>
        </p:nvSpPr>
        <p:spPr>
          <a:xfrm>
            <a:off x="304561" y="381719"/>
            <a:ext cx="11471281" cy="5963964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ar-SA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9AAE7CD-4501-EAA8-6979-030831070ED4}"/>
              </a:ext>
            </a:extLst>
          </p:cNvPr>
          <p:cNvSpPr txBox="1"/>
          <p:nvPr/>
        </p:nvSpPr>
        <p:spPr>
          <a:xfrm>
            <a:off x="379130" y="741931"/>
            <a:ext cx="446825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Bodoni MT Black" panose="02070A03080606020203" pitchFamily="18" charset="0"/>
              <a:cs typeface="AkayaKanadaka" panose="02010502080401010103" pitchFamily="2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Bodoni MT Black" panose="02070A03080606020203" pitchFamily="18" charset="0"/>
              <a:cs typeface="AkayaKanadaka" panose="02010502080401010103" pitchFamily="2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Bodoni MT Black" panose="02070A03080606020203" pitchFamily="18" charset="0"/>
              <a:cs typeface="AkayaKanadaka" panose="02010502080401010103" pitchFamily="2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Bodoni MT Black" panose="02070A03080606020203" pitchFamily="18" charset="0"/>
              <a:cs typeface="AkayaKanadaka" panose="02010502080401010103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odoni MT Black" panose="02070A03080606020203" pitchFamily="18" charset="0"/>
                <a:cs typeface="AkayaKanadaka" panose="02010502080401010103" pitchFamily="2" charset="0"/>
              </a:rPr>
              <a:t>Confusion Matrix</a:t>
            </a:r>
            <a:endParaRPr lang="ar-SA" sz="32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10" name="صورة 9" descr="صورة تحتوي على نص, لقطة شاشة, رسم بياني, رقم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A557EDBD-3B17-0F27-B444-44275C1F59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03" y="512317"/>
            <a:ext cx="5721312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587</Words>
  <Application>Microsoft Macintosh PowerPoint</Application>
  <PresentationFormat>شاشة عريضة</PresentationFormat>
  <Paragraphs>228</Paragraphs>
  <Slides>15</Slides>
  <Notes>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Beirut</vt:lpstr>
      <vt:lpstr>Bodoni MT Black</vt:lpstr>
      <vt:lpstr>Britannic Bold</vt:lpstr>
      <vt:lpstr>Calibri</vt:lpstr>
      <vt:lpstr>نسق Office</vt:lpstr>
      <vt:lpstr> NLP Processing in Customers Reviews | project</vt:lpstr>
      <vt:lpstr> NLP Processing in Customers Reviews | project</vt:lpstr>
      <vt:lpstr>Problem Statement</vt:lpstr>
      <vt:lpstr>Problem Statement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NLP Processing in Customers Reviews | project</dc:title>
  <dc:creator>روان بنت هزازي</dc:creator>
  <cp:lastModifiedBy>Microsoft Office User</cp:lastModifiedBy>
  <cp:revision>18</cp:revision>
  <dcterms:created xsi:type="dcterms:W3CDTF">2025-04-11T00:03:35Z</dcterms:created>
  <dcterms:modified xsi:type="dcterms:W3CDTF">2025-04-12T22:53:30Z</dcterms:modified>
</cp:coreProperties>
</file>